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69"/>
  </p:notesMasterIdLst>
  <p:handoutMasterIdLst>
    <p:handoutMasterId r:id="rId70"/>
  </p:handoutMasterIdLst>
  <p:sldIdLst>
    <p:sldId id="1163" r:id="rId2"/>
    <p:sldId id="1157" r:id="rId3"/>
    <p:sldId id="1159" r:id="rId4"/>
    <p:sldId id="962" r:id="rId5"/>
    <p:sldId id="1191" r:id="rId6"/>
    <p:sldId id="1176" r:id="rId7"/>
    <p:sldId id="1130" r:id="rId8"/>
    <p:sldId id="1192" r:id="rId9"/>
    <p:sldId id="1193" r:id="rId10"/>
    <p:sldId id="1195" r:id="rId11"/>
    <p:sldId id="1194" r:id="rId12"/>
    <p:sldId id="1196" r:id="rId13"/>
    <p:sldId id="1245" r:id="rId14"/>
    <p:sldId id="1200" r:id="rId15"/>
    <p:sldId id="1198" r:id="rId16"/>
    <p:sldId id="1199" r:id="rId17"/>
    <p:sldId id="1203" r:id="rId18"/>
    <p:sldId id="1201" r:id="rId19"/>
    <p:sldId id="1202" r:id="rId20"/>
    <p:sldId id="1204" r:id="rId21"/>
    <p:sldId id="1205" r:id="rId22"/>
    <p:sldId id="1206" r:id="rId23"/>
    <p:sldId id="1207" r:id="rId24"/>
    <p:sldId id="1208" r:id="rId25"/>
    <p:sldId id="1209" r:id="rId26"/>
    <p:sldId id="468" r:id="rId27"/>
    <p:sldId id="1242" r:id="rId28"/>
    <p:sldId id="413" r:id="rId29"/>
    <p:sldId id="1210" r:id="rId30"/>
    <p:sldId id="1211" r:id="rId31"/>
    <p:sldId id="1212" r:id="rId32"/>
    <p:sldId id="1213" r:id="rId33"/>
    <p:sldId id="1243" r:id="rId34"/>
    <p:sldId id="1214" r:id="rId35"/>
    <p:sldId id="1219" r:id="rId36"/>
    <p:sldId id="1217" r:id="rId37"/>
    <p:sldId id="1215" r:id="rId38"/>
    <p:sldId id="1218" r:id="rId39"/>
    <p:sldId id="431" r:id="rId40"/>
    <p:sldId id="1216" r:id="rId41"/>
    <p:sldId id="446" r:id="rId42"/>
    <p:sldId id="447" r:id="rId43"/>
    <p:sldId id="1244" r:id="rId44"/>
    <p:sldId id="1223" r:id="rId45"/>
    <p:sldId id="1220" r:id="rId46"/>
    <p:sldId id="1222" r:id="rId47"/>
    <p:sldId id="1224" r:id="rId48"/>
    <p:sldId id="1226" r:id="rId49"/>
    <p:sldId id="1225" r:id="rId50"/>
    <p:sldId id="1227" r:id="rId51"/>
    <p:sldId id="1228" r:id="rId52"/>
    <p:sldId id="274" r:id="rId53"/>
    <p:sldId id="487" r:id="rId54"/>
    <p:sldId id="592" r:id="rId55"/>
    <p:sldId id="1229" r:id="rId56"/>
    <p:sldId id="1230" r:id="rId57"/>
    <p:sldId id="1231" r:id="rId58"/>
    <p:sldId id="1246" r:id="rId59"/>
    <p:sldId id="1233" r:id="rId60"/>
    <p:sldId id="1237" r:id="rId61"/>
    <p:sldId id="1234" r:id="rId62"/>
    <p:sldId id="1235" r:id="rId63"/>
    <p:sldId id="1236" r:id="rId64"/>
    <p:sldId id="1238" r:id="rId65"/>
    <p:sldId id="1239" r:id="rId66"/>
    <p:sldId id="1240" r:id="rId67"/>
    <p:sldId id="1241" r:id="rId68"/>
  </p:sldIdLst>
  <p:sldSz cx="12192000" cy="6858000"/>
  <p:notesSz cx="6724650" cy="9774238"/>
  <p:defaultTextStyle>
    <a:defPPr>
      <a:defRPr lang="fr-FR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9DA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Aucun style, grille du tableau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8150" autoAdjust="0"/>
    <p:restoredTop sz="95753" autoAdjust="0"/>
  </p:normalViewPr>
  <p:slideViewPr>
    <p:cSldViewPr snapToGrid="0" snapToObjects="1">
      <p:cViewPr varScale="1">
        <p:scale>
          <a:sx n="112" d="100"/>
          <a:sy n="112" d="100"/>
        </p:scale>
        <p:origin x="224" y="304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tableStyles" Target="tableStyle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viewProps" Target="view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71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8" name="Rectangle 2">
            <a:extLst>
              <a:ext uri="{FF2B5EF4-FFF2-40B4-BE49-F238E27FC236}">
                <a16:creationId xmlns:a16="http://schemas.microsoft.com/office/drawing/2014/main" id="{4BD8FB5A-F4B9-B752-DC4D-ED26CF341FC9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14650" cy="490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485" tIns="45243" rIns="90485" bIns="45243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Arial" pitchFamily="32" charset="0"/>
                <a:ea typeface="ＭＳ Ｐゴシック" pitchFamily="32" charset="-128"/>
                <a:cs typeface="ＭＳ Ｐゴシック" pitchFamily="32" charset="-128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111619" name="Rectangle 3">
            <a:extLst>
              <a:ext uri="{FF2B5EF4-FFF2-40B4-BE49-F238E27FC236}">
                <a16:creationId xmlns:a16="http://schemas.microsoft.com/office/drawing/2014/main" id="{AC75CCDD-3202-D519-E368-8E63C6C3104F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08413" y="0"/>
            <a:ext cx="2914650" cy="490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485" tIns="45243" rIns="90485" bIns="45243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Arial" charset="0"/>
                <a:ea typeface="ＭＳ Ｐゴシック" pitchFamily="32" charset="-128"/>
              </a:defRPr>
            </a:lvl1pPr>
          </a:lstStyle>
          <a:p>
            <a:pPr>
              <a:defRPr/>
            </a:pPr>
            <a:fld id="{15B939FB-F456-4324-8225-CF27188B857C}" type="datetime1">
              <a:rPr lang="fr-FR"/>
              <a:pPr>
                <a:defRPr/>
              </a:pPr>
              <a:t>26/08/2026</a:t>
            </a:fld>
            <a:endParaRPr lang="fr-FR"/>
          </a:p>
        </p:txBody>
      </p:sp>
      <p:sp>
        <p:nvSpPr>
          <p:cNvPr id="111620" name="Rectangle 4">
            <a:extLst>
              <a:ext uri="{FF2B5EF4-FFF2-40B4-BE49-F238E27FC236}">
                <a16:creationId xmlns:a16="http://schemas.microsoft.com/office/drawing/2014/main" id="{52009D5C-3190-6C02-87EB-23562CAA3728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282113"/>
            <a:ext cx="2914650" cy="490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485" tIns="45243" rIns="90485" bIns="45243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Arial" pitchFamily="32" charset="0"/>
                <a:ea typeface="ＭＳ Ｐゴシック" pitchFamily="32" charset="-128"/>
                <a:cs typeface="ＭＳ Ｐゴシック" pitchFamily="32" charset="-128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111621" name="Rectangle 5">
            <a:extLst>
              <a:ext uri="{FF2B5EF4-FFF2-40B4-BE49-F238E27FC236}">
                <a16:creationId xmlns:a16="http://schemas.microsoft.com/office/drawing/2014/main" id="{5008DAEE-57FD-8CB7-3C83-FFED7A7A1C63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08413" y="9282113"/>
            <a:ext cx="2914650" cy="490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485" tIns="45243" rIns="90485" bIns="45243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ea typeface="MS PGothic" panose="020B0600070205080204" pitchFamily="34" charset="-128"/>
              </a:defRPr>
            </a:lvl1pPr>
          </a:lstStyle>
          <a:p>
            <a:pPr>
              <a:defRPr/>
            </a:pPr>
            <a:fld id="{124A162C-41F7-4214-AFCB-62C3686441B9}" type="slidenum">
              <a:rPr lang="fr-FR" altLang="fr-FR"/>
              <a:pPr>
                <a:defRPr/>
              </a:pPr>
              <a:t>‹N°›</a:t>
            </a:fld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55FC93B8-7FE9-5F67-FCEE-C27327FA87C8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4650" cy="492125"/>
          </a:xfrm>
          <a:prstGeom prst="rect">
            <a:avLst/>
          </a:prstGeom>
        </p:spPr>
        <p:txBody>
          <a:bodyPr vert="horz" lIns="90485" tIns="45243" rIns="90485" bIns="45243" rtlCol="0"/>
          <a:lstStyle>
            <a:lvl1pPr algn="l">
              <a:defRPr sz="1200">
                <a:ea typeface="MS PGothic" panose="020B0600070205080204" pitchFamily="34" charset="-128"/>
              </a:defRPr>
            </a:lvl1pPr>
          </a:lstStyle>
          <a:p>
            <a:pPr>
              <a:defRPr/>
            </a:pPr>
            <a:endParaRPr lang="fr-CH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4E966F78-C1A1-4D00-8A06-B311C467272E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08413" y="0"/>
            <a:ext cx="2914650" cy="492125"/>
          </a:xfrm>
          <a:prstGeom prst="rect">
            <a:avLst/>
          </a:prstGeom>
        </p:spPr>
        <p:txBody>
          <a:bodyPr vert="horz" lIns="90485" tIns="45243" rIns="90485" bIns="45243" rtlCol="0"/>
          <a:lstStyle>
            <a:lvl1pPr algn="r">
              <a:defRPr sz="1200">
                <a:ea typeface="MS PGothic" panose="020B0600070205080204" pitchFamily="34" charset="-128"/>
              </a:defRPr>
            </a:lvl1pPr>
          </a:lstStyle>
          <a:p>
            <a:pPr>
              <a:defRPr/>
            </a:pPr>
            <a:fld id="{255D7321-6B3F-4241-8873-2E884EF0B08F}" type="datetimeFigureOut">
              <a:rPr lang="fr-CH"/>
              <a:pPr>
                <a:defRPr/>
              </a:pPr>
              <a:t>26.08.26</a:t>
            </a:fld>
            <a:endParaRPr lang="fr-CH"/>
          </a:p>
        </p:txBody>
      </p:sp>
      <p:sp>
        <p:nvSpPr>
          <p:cNvPr id="4" name="Espace réservé de l'image des diapositives 3">
            <a:extLst>
              <a:ext uri="{FF2B5EF4-FFF2-40B4-BE49-F238E27FC236}">
                <a16:creationId xmlns:a16="http://schemas.microsoft.com/office/drawing/2014/main" id="{2B1C34D1-BB03-A077-EB17-FB79B9BF893F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431800" y="1222375"/>
            <a:ext cx="5861050" cy="329723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0485" tIns="45243" rIns="90485" bIns="45243" rtlCol="0" anchor="ctr"/>
          <a:lstStyle/>
          <a:p>
            <a:pPr lvl="0"/>
            <a:endParaRPr lang="fr-CH" noProof="0"/>
          </a:p>
        </p:txBody>
      </p:sp>
      <p:sp>
        <p:nvSpPr>
          <p:cNvPr id="5" name="Espace réservé des notes 4">
            <a:extLst>
              <a:ext uri="{FF2B5EF4-FFF2-40B4-BE49-F238E27FC236}">
                <a16:creationId xmlns:a16="http://schemas.microsoft.com/office/drawing/2014/main" id="{9966B453-8860-80A7-9D0B-A3B29603AAF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71513" y="4703763"/>
            <a:ext cx="5381625" cy="3849687"/>
          </a:xfrm>
          <a:prstGeom prst="rect">
            <a:avLst/>
          </a:prstGeom>
        </p:spPr>
        <p:txBody>
          <a:bodyPr vert="horz" lIns="90485" tIns="45243" rIns="90485" bIns="45243" rtlCol="0"/>
          <a:lstStyle/>
          <a:p>
            <a:pPr lvl="0"/>
            <a:r>
              <a:rPr lang="fr-FR" noProof="0"/>
              <a:t>Modifier les styles du texte du masque</a:t>
            </a:r>
          </a:p>
          <a:p>
            <a:pPr lvl="1"/>
            <a:r>
              <a:rPr lang="fr-FR" noProof="0"/>
              <a:t>Deuxième niveau</a:t>
            </a:r>
          </a:p>
          <a:p>
            <a:pPr lvl="2"/>
            <a:r>
              <a:rPr lang="fr-FR" noProof="0"/>
              <a:t>Troisième niveau</a:t>
            </a:r>
          </a:p>
          <a:p>
            <a:pPr lvl="3"/>
            <a:r>
              <a:rPr lang="fr-FR" noProof="0"/>
              <a:t>Quatrième niveau</a:t>
            </a:r>
          </a:p>
          <a:p>
            <a:pPr lvl="4"/>
            <a:r>
              <a:rPr lang="fr-FR" noProof="0"/>
              <a:t>Cinquième niveau</a:t>
            </a:r>
            <a:endParaRPr lang="fr-CH" noProof="0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40F507B8-24CF-FBB3-07CC-018C5A7E0833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9282113"/>
            <a:ext cx="2914650" cy="492125"/>
          </a:xfrm>
          <a:prstGeom prst="rect">
            <a:avLst/>
          </a:prstGeom>
        </p:spPr>
        <p:txBody>
          <a:bodyPr vert="horz" lIns="90485" tIns="45243" rIns="90485" bIns="45243" rtlCol="0" anchor="b"/>
          <a:lstStyle>
            <a:lvl1pPr algn="l">
              <a:defRPr sz="1200">
                <a:ea typeface="MS PGothic" panose="020B0600070205080204" pitchFamily="34" charset="-128"/>
              </a:defRPr>
            </a:lvl1pPr>
          </a:lstStyle>
          <a:p>
            <a:pPr>
              <a:defRPr/>
            </a:pPr>
            <a:endParaRPr lang="fr-CH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FF18D828-35AB-89DB-4F86-2254E41DF18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08413" y="9282113"/>
            <a:ext cx="2914650" cy="492125"/>
          </a:xfrm>
          <a:prstGeom prst="rect">
            <a:avLst/>
          </a:prstGeom>
        </p:spPr>
        <p:txBody>
          <a:bodyPr vert="horz" wrap="square" lIns="90485" tIns="45243" rIns="90485" bIns="45243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ea typeface="MS PGothic" panose="020B0600070205080204" pitchFamily="34" charset="-128"/>
              </a:defRPr>
            </a:lvl1pPr>
          </a:lstStyle>
          <a:p>
            <a:pPr>
              <a:defRPr/>
            </a:pPr>
            <a:fld id="{8D4EBE5F-739B-4852-B766-7989CE2648E4}" type="slidenum">
              <a:rPr lang="fr-CH" altLang="fr-FR"/>
              <a:pPr>
                <a:defRPr/>
              </a:pPr>
              <a:t>‹N°›</a:t>
            </a:fld>
            <a:endParaRPr lang="fr-CH" alt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fr-CH"/>
              <a:t>Cliquez et modifiez le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CH"/>
              <a:t>Cliquez pour modifier le style des sous-titres du masque</a:t>
            </a:r>
            <a:endParaRPr lang="fr-FR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0C1498F1-9CE0-0F96-1222-34E5F92F88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56B4D1-0158-456A-BE01-226EEF404208}" type="datetime1">
              <a:rPr lang="fr-FR"/>
              <a:pPr>
                <a:defRPr/>
              </a:pPr>
              <a:t>26/08/2026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4FF2A7FC-1251-7AD6-6529-755FA8E451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D058583B-EB87-668C-8202-6F40E365FE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38FD54-33B9-48C2-AAD4-CCA721D6027F}" type="slidenum">
              <a:rPr lang="fr-FR" altLang="fr-FR"/>
              <a:pPr>
                <a:defRPr/>
              </a:pPr>
              <a:t>‹N°›</a:t>
            </a:fld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val="2250230152"/>
      </p:ext>
    </p:extLst>
  </p:cSld>
  <p:clrMapOvr>
    <a:masterClrMapping/>
  </p:clrMapOvr>
  <p:transition spd="med">
    <p:pull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/>
              <a:t>Cliquez et modifiez le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CH"/>
              <a:t>Cliquez pour modifier les styles du texte du masque</a:t>
            </a:r>
          </a:p>
          <a:p>
            <a:pPr lvl="1"/>
            <a:r>
              <a:rPr lang="fr-CH"/>
              <a:t>Deuxième niveau</a:t>
            </a:r>
          </a:p>
          <a:p>
            <a:pPr lvl="2"/>
            <a:r>
              <a:rPr lang="fr-CH"/>
              <a:t>Troisième niveau</a:t>
            </a:r>
          </a:p>
          <a:p>
            <a:pPr lvl="3"/>
            <a:r>
              <a:rPr lang="fr-CH"/>
              <a:t>Quatrième niveau</a:t>
            </a:r>
          </a:p>
          <a:p>
            <a:pPr lvl="4"/>
            <a:r>
              <a:rPr lang="fr-CH"/>
              <a:t>Cinquième niveau</a:t>
            </a:r>
            <a:endParaRPr lang="fr-FR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9F00671B-0166-E4DD-92FF-4265C5B10C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D08EC2-C902-45BE-B979-5A966F83D050}" type="datetime1">
              <a:rPr lang="fr-FR"/>
              <a:pPr>
                <a:defRPr/>
              </a:pPr>
              <a:t>26/08/2026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3DD9D605-3A74-2E78-0B69-741E9431FC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5613433C-520A-9947-E155-97B6EB271B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29DD32-B703-4B56-91B2-4AFBCBC590D8}" type="slidenum">
              <a:rPr lang="fr-FR" altLang="fr-FR"/>
              <a:pPr>
                <a:defRPr/>
              </a:pPr>
              <a:t>‹N°›</a:t>
            </a:fld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val="1136045717"/>
      </p:ext>
    </p:extLst>
  </p:cSld>
  <p:clrMapOvr>
    <a:masterClrMapping/>
  </p:clrMapOvr>
  <p:transition spd="med">
    <p:pull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fr-CH"/>
              <a:t>Cliquez et modifiez le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fr-CH"/>
              <a:t>Cliquez pour modifier les styles du texte du masque</a:t>
            </a:r>
          </a:p>
          <a:p>
            <a:pPr lvl="1"/>
            <a:r>
              <a:rPr lang="fr-CH"/>
              <a:t>Deuxième niveau</a:t>
            </a:r>
          </a:p>
          <a:p>
            <a:pPr lvl="2"/>
            <a:r>
              <a:rPr lang="fr-CH"/>
              <a:t>Troisième niveau</a:t>
            </a:r>
          </a:p>
          <a:p>
            <a:pPr lvl="3"/>
            <a:r>
              <a:rPr lang="fr-CH"/>
              <a:t>Quatrième niveau</a:t>
            </a:r>
          </a:p>
          <a:p>
            <a:pPr lvl="4"/>
            <a:r>
              <a:rPr lang="fr-CH"/>
              <a:t>Cinquième niveau</a:t>
            </a:r>
            <a:endParaRPr lang="fr-FR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FBDA8535-7C32-3E50-C1EA-0132BA6D1D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EA6F83-88D2-49CE-95B8-7A6B2CB986D4}" type="datetime1">
              <a:rPr lang="fr-FR"/>
              <a:pPr>
                <a:defRPr/>
              </a:pPr>
              <a:t>26/08/2026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1606BF47-5F13-8D95-44BF-D400973899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40BE42DD-C076-4FB4-3B77-9CDC8D373D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3E3133-70EE-47CB-A6A5-2CDE26E41572}" type="slidenum">
              <a:rPr lang="fr-FR" altLang="fr-FR"/>
              <a:pPr>
                <a:defRPr/>
              </a:pPr>
              <a:t>‹N°›</a:t>
            </a:fld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val="439029248"/>
      </p:ext>
    </p:extLst>
  </p:cSld>
  <p:clrMapOvr>
    <a:masterClrMapping/>
  </p:clrMapOvr>
  <p:transition spd="med">
    <p:pull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/>
              <a:t>Cliquez et modifiez le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CH"/>
              <a:t>Cliquez pour modifier les styles du texte du masque</a:t>
            </a:r>
          </a:p>
          <a:p>
            <a:pPr lvl="1"/>
            <a:r>
              <a:rPr lang="fr-CH"/>
              <a:t>Deuxième niveau</a:t>
            </a:r>
          </a:p>
          <a:p>
            <a:pPr lvl="2"/>
            <a:r>
              <a:rPr lang="fr-CH"/>
              <a:t>Troisième niveau</a:t>
            </a:r>
          </a:p>
          <a:p>
            <a:pPr lvl="3"/>
            <a:r>
              <a:rPr lang="fr-CH"/>
              <a:t>Quatrième niveau</a:t>
            </a:r>
          </a:p>
          <a:p>
            <a:pPr lvl="4"/>
            <a:r>
              <a:rPr lang="fr-CH"/>
              <a:t>Cinquième niveau</a:t>
            </a:r>
            <a:endParaRPr lang="fr-FR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860FC6F3-95BA-325A-91A1-C8FE31F1BF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18CD61-3413-4233-99A7-F82D27F0CDA3}" type="datetime1">
              <a:rPr lang="fr-FR"/>
              <a:pPr>
                <a:defRPr/>
              </a:pPr>
              <a:t>26/08/2026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06BF85E0-24ED-F03B-0BCD-F33E7583B3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6E1CB985-4171-35BD-2E31-0AEFC0969B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3110F4-DDED-4304-A2A8-ECA222D2215B}" type="slidenum">
              <a:rPr lang="fr-FR" altLang="fr-FR"/>
              <a:pPr>
                <a:defRPr/>
              </a:pPr>
              <a:t>‹N°›</a:t>
            </a:fld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val="1204745166"/>
      </p:ext>
    </p:extLst>
  </p:cSld>
  <p:clrMapOvr>
    <a:masterClrMapping/>
  </p:clrMapOvr>
  <p:transition spd="med">
    <p:pull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-têt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CH"/>
              <a:t>Cliquez et modifiez le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CH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557A49D3-4ABD-4DF7-CCDF-55B0E2CFBA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779150-5F95-400E-BFBE-3E3F02E0BCCC}" type="datetime1">
              <a:rPr lang="fr-FR"/>
              <a:pPr>
                <a:defRPr/>
              </a:pPr>
              <a:t>26/08/2026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1CB4E3EF-0587-8FE2-A438-86F197D23E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5FB2F611-1338-9F72-6EC8-FF8191A25F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6FC018-ED12-4173-8146-59E12065DAC0}" type="slidenum">
              <a:rPr lang="fr-FR" altLang="fr-FR"/>
              <a:pPr>
                <a:defRPr/>
              </a:pPr>
              <a:t>‹N°›</a:t>
            </a:fld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val="1373333518"/>
      </p:ext>
    </p:extLst>
  </p:cSld>
  <p:clrMapOvr>
    <a:masterClrMapping/>
  </p:clrMapOvr>
  <p:transition spd="med">
    <p:pull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/>
              <a:t>Cliquez et modifiez le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CH"/>
              <a:t>Cliquez pour modifier les styles du texte du masque</a:t>
            </a:r>
          </a:p>
          <a:p>
            <a:pPr lvl="1"/>
            <a:r>
              <a:rPr lang="fr-CH"/>
              <a:t>Deuxième niveau</a:t>
            </a:r>
          </a:p>
          <a:p>
            <a:pPr lvl="2"/>
            <a:r>
              <a:rPr lang="fr-CH"/>
              <a:t>Troisième niveau</a:t>
            </a:r>
          </a:p>
          <a:p>
            <a:pPr lvl="3"/>
            <a:r>
              <a:rPr lang="fr-CH"/>
              <a:t>Quatrième niveau</a:t>
            </a:r>
          </a:p>
          <a:p>
            <a:pPr lvl="4"/>
            <a:r>
              <a:rPr lang="fr-CH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CH"/>
              <a:t>Cliquez pour modifier les styles du texte du masque</a:t>
            </a:r>
          </a:p>
          <a:p>
            <a:pPr lvl="1"/>
            <a:r>
              <a:rPr lang="fr-CH"/>
              <a:t>Deuxième niveau</a:t>
            </a:r>
          </a:p>
          <a:p>
            <a:pPr lvl="2"/>
            <a:r>
              <a:rPr lang="fr-CH"/>
              <a:t>Troisième niveau</a:t>
            </a:r>
          </a:p>
          <a:p>
            <a:pPr lvl="3"/>
            <a:r>
              <a:rPr lang="fr-CH"/>
              <a:t>Quatrième niveau</a:t>
            </a:r>
          </a:p>
          <a:p>
            <a:pPr lvl="4"/>
            <a:r>
              <a:rPr lang="fr-CH"/>
              <a:t>Cinquième niveau</a:t>
            </a:r>
            <a:endParaRPr lang="fr-FR"/>
          </a:p>
        </p:txBody>
      </p:sp>
      <p:sp>
        <p:nvSpPr>
          <p:cNvPr id="5" name="Espace réservé de la date 3">
            <a:extLst>
              <a:ext uri="{FF2B5EF4-FFF2-40B4-BE49-F238E27FC236}">
                <a16:creationId xmlns:a16="http://schemas.microsoft.com/office/drawing/2014/main" id="{8102F19D-225F-4041-CF95-4DD9529458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BF5990-72AD-4188-8499-79C5A3172CC2}" type="datetime1">
              <a:rPr lang="fr-FR"/>
              <a:pPr>
                <a:defRPr/>
              </a:pPr>
              <a:t>26/08/2026</a:t>
            </a:fld>
            <a:endParaRPr lang="fr-FR"/>
          </a:p>
        </p:txBody>
      </p:sp>
      <p:sp>
        <p:nvSpPr>
          <p:cNvPr id="6" name="Espace réservé du pied de page 4">
            <a:extLst>
              <a:ext uri="{FF2B5EF4-FFF2-40B4-BE49-F238E27FC236}">
                <a16:creationId xmlns:a16="http://schemas.microsoft.com/office/drawing/2014/main" id="{5E67E401-58D3-9ACA-F14F-64A70E7FFD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5">
            <a:extLst>
              <a:ext uri="{FF2B5EF4-FFF2-40B4-BE49-F238E27FC236}">
                <a16:creationId xmlns:a16="http://schemas.microsoft.com/office/drawing/2014/main" id="{71B5DE51-E920-DB85-8FEA-AD0499CE80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486FCA-FDC8-4609-8429-42C4B241AB82}" type="slidenum">
              <a:rPr lang="fr-FR" altLang="fr-FR"/>
              <a:pPr>
                <a:defRPr/>
              </a:pPr>
              <a:t>‹N°›</a:t>
            </a:fld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val="329732163"/>
      </p:ext>
    </p:extLst>
  </p:cSld>
  <p:clrMapOvr>
    <a:masterClrMapping/>
  </p:clrMapOvr>
  <p:transition spd="med">
    <p:pull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CH"/>
              <a:t>Cliquez et modifiez le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CH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CH"/>
              <a:t>Cliquez pour modifier les styles du texte du masque</a:t>
            </a:r>
          </a:p>
          <a:p>
            <a:pPr lvl="1"/>
            <a:r>
              <a:rPr lang="fr-CH"/>
              <a:t>Deuxième niveau</a:t>
            </a:r>
          </a:p>
          <a:p>
            <a:pPr lvl="2"/>
            <a:r>
              <a:rPr lang="fr-CH"/>
              <a:t>Troisième niveau</a:t>
            </a:r>
          </a:p>
          <a:p>
            <a:pPr lvl="3"/>
            <a:r>
              <a:rPr lang="fr-CH"/>
              <a:t>Quatrième niveau</a:t>
            </a:r>
          </a:p>
          <a:p>
            <a:pPr lvl="4"/>
            <a:r>
              <a:rPr lang="fr-CH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CH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CH"/>
              <a:t>Cliquez pour modifier les styles du texte du masque</a:t>
            </a:r>
          </a:p>
          <a:p>
            <a:pPr lvl="1"/>
            <a:r>
              <a:rPr lang="fr-CH"/>
              <a:t>Deuxième niveau</a:t>
            </a:r>
          </a:p>
          <a:p>
            <a:pPr lvl="2"/>
            <a:r>
              <a:rPr lang="fr-CH"/>
              <a:t>Troisième niveau</a:t>
            </a:r>
          </a:p>
          <a:p>
            <a:pPr lvl="3"/>
            <a:r>
              <a:rPr lang="fr-CH"/>
              <a:t>Quatrième niveau</a:t>
            </a:r>
          </a:p>
          <a:p>
            <a:pPr lvl="4"/>
            <a:r>
              <a:rPr lang="fr-CH"/>
              <a:t>Cinquième niveau</a:t>
            </a:r>
            <a:endParaRPr lang="fr-FR"/>
          </a:p>
        </p:txBody>
      </p:sp>
      <p:sp>
        <p:nvSpPr>
          <p:cNvPr id="7" name="Espace réservé de la date 3">
            <a:extLst>
              <a:ext uri="{FF2B5EF4-FFF2-40B4-BE49-F238E27FC236}">
                <a16:creationId xmlns:a16="http://schemas.microsoft.com/office/drawing/2014/main" id="{8974E84E-F61C-AF88-C850-4CB80A6DC5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0AE114-DD72-4551-8576-2553F7C3E57C}" type="datetime1">
              <a:rPr lang="fr-FR"/>
              <a:pPr>
                <a:defRPr/>
              </a:pPr>
              <a:t>26/08/2026</a:t>
            </a:fld>
            <a:endParaRPr lang="fr-FR"/>
          </a:p>
        </p:txBody>
      </p:sp>
      <p:sp>
        <p:nvSpPr>
          <p:cNvPr id="8" name="Espace réservé du pied de page 4">
            <a:extLst>
              <a:ext uri="{FF2B5EF4-FFF2-40B4-BE49-F238E27FC236}">
                <a16:creationId xmlns:a16="http://schemas.microsoft.com/office/drawing/2014/main" id="{09F89DFF-6769-02E5-2414-FC3D553459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9" name="Espace réservé du numéro de diapositive 5">
            <a:extLst>
              <a:ext uri="{FF2B5EF4-FFF2-40B4-BE49-F238E27FC236}">
                <a16:creationId xmlns:a16="http://schemas.microsoft.com/office/drawing/2014/main" id="{9AAE01AF-330C-AFDC-4C22-C69752B774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A5B07F-7A92-4B2A-A0F2-F1FB519F6EF2}" type="slidenum">
              <a:rPr lang="fr-FR" altLang="fr-FR"/>
              <a:pPr>
                <a:defRPr/>
              </a:pPr>
              <a:t>‹N°›</a:t>
            </a:fld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val="2319894148"/>
      </p:ext>
    </p:extLst>
  </p:cSld>
  <p:clrMapOvr>
    <a:masterClrMapping/>
  </p:clrMapOvr>
  <p:transition spd="med">
    <p:pull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/>
              <a:t>Cliquez et modifiez le titre</a:t>
            </a:r>
            <a:endParaRPr lang="fr-FR"/>
          </a:p>
        </p:txBody>
      </p:sp>
      <p:sp>
        <p:nvSpPr>
          <p:cNvPr id="3" name="Espace réservé de la date 3">
            <a:extLst>
              <a:ext uri="{FF2B5EF4-FFF2-40B4-BE49-F238E27FC236}">
                <a16:creationId xmlns:a16="http://schemas.microsoft.com/office/drawing/2014/main" id="{8EBA91AD-2735-4CB7-636D-8E30C7484B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DE6F5B-C47D-4AFB-93BC-69BEA313730E}" type="datetime1">
              <a:rPr lang="fr-FR"/>
              <a:pPr>
                <a:defRPr/>
              </a:pPr>
              <a:t>26/08/2026</a:t>
            </a:fld>
            <a:endParaRPr lang="fr-FR"/>
          </a:p>
        </p:txBody>
      </p:sp>
      <p:sp>
        <p:nvSpPr>
          <p:cNvPr id="4" name="Espace réservé du pied de page 4">
            <a:extLst>
              <a:ext uri="{FF2B5EF4-FFF2-40B4-BE49-F238E27FC236}">
                <a16:creationId xmlns:a16="http://schemas.microsoft.com/office/drawing/2014/main" id="{C79B2F70-5A8D-0DB7-1032-E20CD49730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Espace réservé du numéro de diapositive 5">
            <a:extLst>
              <a:ext uri="{FF2B5EF4-FFF2-40B4-BE49-F238E27FC236}">
                <a16:creationId xmlns:a16="http://schemas.microsoft.com/office/drawing/2014/main" id="{9229D016-4FD1-E889-BE05-A5B1D9D12A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A628C9-4B28-4104-A9E8-ACF5855B48DB}" type="slidenum">
              <a:rPr lang="fr-FR" altLang="fr-FR"/>
              <a:pPr>
                <a:defRPr/>
              </a:pPr>
              <a:t>‹N°›</a:t>
            </a:fld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val="969231303"/>
      </p:ext>
    </p:extLst>
  </p:cSld>
  <p:clrMapOvr>
    <a:masterClrMapping/>
  </p:clrMapOvr>
  <p:transition spd="med">
    <p:pull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3">
            <a:extLst>
              <a:ext uri="{FF2B5EF4-FFF2-40B4-BE49-F238E27FC236}">
                <a16:creationId xmlns:a16="http://schemas.microsoft.com/office/drawing/2014/main" id="{EF607E49-3BF5-82D6-E0C3-066A0DD1A9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D963EF-EB04-4718-9376-EF4958E32AEA}" type="datetime1">
              <a:rPr lang="fr-FR"/>
              <a:pPr>
                <a:defRPr/>
              </a:pPr>
              <a:t>26/08/2026</a:t>
            </a:fld>
            <a:endParaRPr lang="fr-FR"/>
          </a:p>
        </p:txBody>
      </p:sp>
      <p:sp>
        <p:nvSpPr>
          <p:cNvPr id="3" name="Espace réservé du pied de page 4">
            <a:extLst>
              <a:ext uri="{FF2B5EF4-FFF2-40B4-BE49-F238E27FC236}">
                <a16:creationId xmlns:a16="http://schemas.microsoft.com/office/drawing/2014/main" id="{577A77E3-59C1-9CEA-DDC4-ABE885FAC6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4" name="Espace réservé du numéro de diapositive 5">
            <a:extLst>
              <a:ext uri="{FF2B5EF4-FFF2-40B4-BE49-F238E27FC236}">
                <a16:creationId xmlns:a16="http://schemas.microsoft.com/office/drawing/2014/main" id="{686266AB-3DD1-AB06-67D0-91EF2E0D8D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525951-1774-4DB4-BFF0-69CCBD2962AF}" type="slidenum">
              <a:rPr lang="fr-FR" altLang="fr-FR"/>
              <a:pPr>
                <a:defRPr/>
              </a:pPr>
              <a:t>‹N°›</a:t>
            </a:fld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val="1035246502"/>
      </p:ext>
    </p:extLst>
  </p:cSld>
  <p:clrMapOvr>
    <a:masterClrMapping/>
  </p:clrMapOvr>
  <p:transition spd="med">
    <p:pull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CH"/>
              <a:t>Cliquez et modifiez le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CH"/>
              <a:t>Cliquez pour modifier les styles du texte du masque</a:t>
            </a:r>
          </a:p>
          <a:p>
            <a:pPr lvl="1"/>
            <a:r>
              <a:rPr lang="fr-CH"/>
              <a:t>Deuxième niveau</a:t>
            </a:r>
          </a:p>
          <a:p>
            <a:pPr lvl="2"/>
            <a:r>
              <a:rPr lang="fr-CH"/>
              <a:t>Troisième niveau</a:t>
            </a:r>
          </a:p>
          <a:p>
            <a:pPr lvl="3"/>
            <a:r>
              <a:rPr lang="fr-CH"/>
              <a:t>Quatrième niveau</a:t>
            </a:r>
          </a:p>
          <a:p>
            <a:pPr lvl="4"/>
            <a:r>
              <a:rPr lang="fr-CH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CH"/>
              <a:t>Cliquez pour modifier les styles du texte du masque</a:t>
            </a:r>
          </a:p>
        </p:txBody>
      </p:sp>
      <p:sp>
        <p:nvSpPr>
          <p:cNvPr id="5" name="Espace réservé de la date 3">
            <a:extLst>
              <a:ext uri="{FF2B5EF4-FFF2-40B4-BE49-F238E27FC236}">
                <a16:creationId xmlns:a16="http://schemas.microsoft.com/office/drawing/2014/main" id="{AECD9998-54B4-1BC0-4861-07C06B174C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8938F1-33E4-4653-AEF1-4F432321D267}" type="datetime1">
              <a:rPr lang="fr-FR"/>
              <a:pPr>
                <a:defRPr/>
              </a:pPr>
              <a:t>26/08/2026</a:t>
            </a:fld>
            <a:endParaRPr lang="fr-FR"/>
          </a:p>
        </p:txBody>
      </p:sp>
      <p:sp>
        <p:nvSpPr>
          <p:cNvPr id="6" name="Espace réservé du pied de page 4">
            <a:extLst>
              <a:ext uri="{FF2B5EF4-FFF2-40B4-BE49-F238E27FC236}">
                <a16:creationId xmlns:a16="http://schemas.microsoft.com/office/drawing/2014/main" id="{979D5027-DE8F-01E4-7ACC-06B11C82A8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5">
            <a:extLst>
              <a:ext uri="{FF2B5EF4-FFF2-40B4-BE49-F238E27FC236}">
                <a16:creationId xmlns:a16="http://schemas.microsoft.com/office/drawing/2014/main" id="{10FBC226-AFCA-554F-A126-1FDD720FB4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CB6BDE-F514-49B7-AEDB-2FDAE3B68DAD}" type="slidenum">
              <a:rPr lang="fr-FR" altLang="fr-FR"/>
              <a:pPr>
                <a:defRPr/>
              </a:pPr>
              <a:t>‹N°›</a:t>
            </a:fld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val="3388573866"/>
      </p:ext>
    </p:extLst>
  </p:cSld>
  <p:clrMapOvr>
    <a:masterClrMapping/>
  </p:clrMapOvr>
  <p:transition spd="med">
    <p:pull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CH"/>
              <a:t>Cliquez et modifiez le titre</a:t>
            </a:r>
            <a:endParaRPr lang="fr-FR"/>
          </a:p>
        </p:txBody>
      </p:sp>
      <p:sp>
        <p:nvSpPr>
          <p:cNvPr id="3" name="Espace réservé pour une image 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fr-FR" noProof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CH"/>
              <a:t>Cliquez pour modifier les styles du texte du masque</a:t>
            </a:r>
          </a:p>
        </p:txBody>
      </p:sp>
      <p:sp>
        <p:nvSpPr>
          <p:cNvPr id="5" name="Espace réservé de la date 3">
            <a:extLst>
              <a:ext uri="{FF2B5EF4-FFF2-40B4-BE49-F238E27FC236}">
                <a16:creationId xmlns:a16="http://schemas.microsoft.com/office/drawing/2014/main" id="{C2945A3E-E9AA-FFF5-BE26-999185E26F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B06D4B-9C23-43AC-91E6-B8A0917836CC}" type="datetime1">
              <a:rPr lang="fr-FR"/>
              <a:pPr>
                <a:defRPr/>
              </a:pPr>
              <a:t>26/08/2026</a:t>
            </a:fld>
            <a:endParaRPr lang="fr-FR"/>
          </a:p>
        </p:txBody>
      </p:sp>
      <p:sp>
        <p:nvSpPr>
          <p:cNvPr id="6" name="Espace réservé du pied de page 4">
            <a:extLst>
              <a:ext uri="{FF2B5EF4-FFF2-40B4-BE49-F238E27FC236}">
                <a16:creationId xmlns:a16="http://schemas.microsoft.com/office/drawing/2014/main" id="{2EF037FF-8E7E-5A36-0E2A-0CB88CD0A1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5">
            <a:extLst>
              <a:ext uri="{FF2B5EF4-FFF2-40B4-BE49-F238E27FC236}">
                <a16:creationId xmlns:a16="http://schemas.microsoft.com/office/drawing/2014/main" id="{65325A96-841D-082C-1960-2D58CC918F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DFBDAC-22F3-41D4-AB4C-0693A465D203}" type="slidenum">
              <a:rPr lang="fr-FR" altLang="fr-FR"/>
              <a:pPr>
                <a:defRPr/>
              </a:pPr>
              <a:t>‹N°›</a:t>
            </a:fld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val="1358273718"/>
      </p:ext>
    </p:extLst>
  </p:cSld>
  <p:clrMapOvr>
    <a:masterClrMapping/>
  </p:clrMapOvr>
  <p:transition spd="med">
    <p:pull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Espace réservé du titre 1">
            <a:extLst>
              <a:ext uri="{FF2B5EF4-FFF2-40B4-BE49-F238E27FC236}">
                <a16:creationId xmlns:a16="http://schemas.microsoft.com/office/drawing/2014/main" id="{86EA0B74-E279-8B0E-DFE2-9ABCBAD47EA5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CH" altLang="fr-FR"/>
              <a:t>Cliquez et modifiez le titre</a:t>
            </a:r>
            <a:endParaRPr lang="fr-FR" altLang="fr-FR"/>
          </a:p>
        </p:txBody>
      </p:sp>
      <p:sp>
        <p:nvSpPr>
          <p:cNvPr id="1027" name="Espace réservé du texte 2">
            <a:extLst>
              <a:ext uri="{FF2B5EF4-FFF2-40B4-BE49-F238E27FC236}">
                <a16:creationId xmlns:a16="http://schemas.microsoft.com/office/drawing/2014/main" id="{A54994D7-AA09-5745-7E4A-AE4C402ED6CB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CH" altLang="fr-FR"/>
              <a:t>Cliquez pour modifier les styles du texte du masque</a:t>
            </a:r>
          </a:p>
          <a:p>
            <a:pPr lvl="1"/>
            <a:r>
              <a:rPr lang="fr-CH" altLang="fr-FR"/>
              <a:t>Deuxième niveau</a:t>
            </a:r>
          </a:p>
          <a:p>
            <a:pPr lvl="2"/>
            <a:r>
              <a:rPr lang="fr-CH" altLang="fr-FR"/>
              <a:t>Troisième niveau</a:t>
            </a:r>
          </a:p>
          <a:p>
            <a:pPr lvl="3"/>
            <a:r>
              <a:rPr lang="fr-CH" altLang="fr-FR"/>
              <a:t>Quatrième niveau</a:t>
            </a:r>
          </a:p>
          <a:p>
            <a:pPr lvl="4"/>
            <a:r>
              <a:rPr lang="fr-CH" altLang="fr-FR"/>
              <a:t>Cinquième niveau</a:t>
            </a:r>
            <a:endParaRPr lang="fr-FR" altLang="fr-FR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C0E590E1-FBE9-1369-7EF9-2993B42B8C0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latin typeface="Calibri" pitchFamily="32" charset="0"/>
                <a:ea typeface="ＭＳ Ｐゴシック" pitchFamily="32" charset="-128"/>
              </a:defRPr>
            </a:lvl1pPr>
          </a:lstStyle>
          <a:p>
            <a:pPr>
              <a:defRPr/>
            </a:pPr>
            <a:fld id="{DB09999D-7E38-4AB5-AAC9-53277DB8F0D9}" type="datetime1">
              <a:rPr lang="fr-FR"/>
              <a:pPr>
                <a:defRPr/>
              </a:pPr>
              <a:t>26/08/2026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A9BA76B8-C155-F342-6548-DAFA854E172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AA8785C3-D7A2-E196-0CEF-7D326DCBC8C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</a:lstStyle>
          <a:p>
            <a:pPr>
              <a:defRPr/>
            </a:pPr>
            <a:fld id="{BC6F44B4-FCDF-468A-96FE-BC29DBE4B025}" type="slidenum">
              <a:rPr lang="fr-FR" altLang="fr-FR"/>
              <a:pPr>
                <a:defRPr/>
              </a:pPr>
              <a:t>‹N°›</a:t>
            </a:fld>
            <a:endParaRPr lang="fr-FR" alt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med">
    <p:pull/>
  </p:transition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MS PGothic" panose="020B0600070205080204" pitchFamily="34" charset="-128"/>
          <a:cs typeface="ＭＳ Ｐゴシック" charset="-128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MS PGothic" panose="020B0600070205080204" pitchFamily="34" charset="-128"/>
          <a:cs typeface="ＭＳ Ｐゴシック" charset="-128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MS PGothic" panose="020B0600070205080204" pitchFamily="34" charset="-128"/>
          <a:cs typeface="ＭＳ Ｐゴシック" charset="-128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MS PGothic" panose="020B0600070205080204" pitchFamily="34" charset="-128"/>
          <a:cs typeface="ＭＳ Ｐゴシック" charset="-128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MS PGothic" panose="020B0600070205080204" pitchFamily="34" charset="-128"/>
          <a:cs typeface="ＭＳ Ｐゴシック" charset="-128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-128"/>
          <a:cs typeface="ＭＳ Ｐゴシック" charset="-128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-128"/>
          <a:cs typeface="ＭＳ Ｐゴシック" charset="-128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-128"/>
          <a:cs typeface="ＭＳ Ｐゴシック" charset="-128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-128"/>
          <a:cs typeface="ＭＳ Ｐゴシック" charset="-128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MS PGothic" panose="020B0600070205080204" pitchFamily="34" charset="-128"/>
          <a:cs typeface="ＭＳ Ｐゴシック" charset="-128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MS PGothic" panose="020B0600070205080204" pitchFamily="34" charset="-128"/>
          <a:cs typeface="+mn-cs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MS PGothic" panose="020B0600070205080204" pitchFamily="34" charset="-128"/>
          <a:cs typeface="+mn-cs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MS PGothic" panose="020B0600070205080204" pitchFamily="34" charset="-128"/>
          <a:cs typeface="+mn-cs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MS PGothic" panose="020B0600070205080204" pitchFamily="34" charset="-128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UKr-6giK6Cw" TargetMode="External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avfPr_QkdxI" TargetMode="External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rIZ2qEKjbcs" TargetMode="External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PaxVCsnox_4&amp;t=5s" TargetMode="External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png"/><Relationship Id="rId3" Type="http://schemas.openxmlformats.org/officeDocument/2006/relationships/image" Target="../media/image36.jpeg"/><Relationship Id="rId7" Type="http://schemas.openxmlformats.org/officeDocument/2006/relationships/image" Target="../media/image40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9.png"/><Relationship Id="rId11" Type="http://schemas.openxmlformats.org/officeDocument/2006/relationships/image" Target="../media/image44.png"/><Relationship Id="rId5" Type="http://schemas.openxmlformats.org/officeDocument/2006/relationships/image" Target="../media/image38.jpeg"/><Relationship Id="rId10" Type="http://schemas.openxmlformats.org/officeDocument/2006/relationships/image" Target="../media/image43.png"/><Relationship Id="rId4" Type="http://schemas.openxmlformats.org/officeDocument/2006/relationships/image" Target="../media/image37.jpeg"/><Relationship Id="rId9" Type="http://schemas.openxmlformats.org/officeDocument/2006/relationships/image" Target="../media/image42.png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png"/><Relationship Id="rId13" Type="http://schemas.openxmlformats.org/officeDocument/2006/relationships/image" Target="../media/image43.png"/><Relationship Id="rId3" Type="http://schemas.openxmlformats.org/officeDocument/2006/relationships/image" Target="../media/image47.png"/><Relationship Id="rId7" Type="http://schemas.openxmlformats.org/officeDocument/2006/relationships/image" Target="../media/image51.png"/><Relationship Id="rId12" Type="http://schemas.openxmlformats.org/officeDocument/2006/relationships/image" Target="../media/image56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0.png"/><Relationship Id="rId11" Type="http://schemas.openxmlformats.org/officeDocument/2006/relationships/image" Target="../media/image55.png"/><Relationship Id="rId5" Type="http://schemas.openxmlformats.org/officeDocument/2006/relationships/image" Target="../media/image49.png"/><Relationship Id="rId10" Type="http://schemas.openxmlformats.org/officeDocument/2006/relationships/image" Target="../media/image54.png"/><Relationship Id="rId4" Type="http://schemas.openxmlformats.org/officeDocument/2006/relationships/image" Target="../media/image48.png"/><Relationship Id="rId9" Type="http://schemas.openxmlformats.org/officeDocument/2006/relationships/image" Target="../media/image53.png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mcMJyHmjvv4" TargetMode="External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7.png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openxmlformats.org/officeDocument/2006/relationships/image" Target="../media/image4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9DA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 : coins arrondis 1">
            <a:extLst>
              <a:ext uri="{FF2B5EF4-FFF2-40B4-BE49-F238E27FC236}">
                <a16:creationId xmlns:a16="http://schemas.microsoft.com/office/drawing/2014/main" id="{EBB2DBCF-A5D5-D946-1CC1-510E7B6241B7}"/>
              </a:ext>
            </a:extLst>
          </p:cNvPr>
          <p:cNvSpPr/>
          <p:nvPr/>
        </p:nvSpPr>
        <p:spPr>
          <a:xfrm rot="21347790">
            <a:off x="2611438" y="2589213"/>
            <a:ext cx="6781800" cy="2789237"/>
          </a:xfrm>
          <a:prstGeom prst="roundRect">
            <a:avLst/>
          </a:prstGeom>
          <a:solidFill>
            <a:srgbClr val="F7921D"/>
          </a:solidFill>
          <a:ln>
            <a:solidFill>
              <a:srgbClr val="F7921D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22225" algn="ctr">
              <a:buClr>
                <a:schemeClr val="accent2"/>
              </a:buClr>
              <a:defRPr/>
            </a:pPr>
            <a:endParaRPr lang="fr-FR" sz="138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Rectangle : coins arrondis 3">
            <a:extLst>
              <a:ext uri="{FF2B5EF4-FFF2-40B4-BE49-F238E27FC236}">
                <a16:creationId xmlns:a16="http://schemas.microsoft.com/office/drawing/2014/main" id="{DFCB40C5-B9D8-06AB-D989-A71B74699F15}"/>
              </a:ext>
            </a:extLst>
          </p:cNvPr>
          <p:cNvSpPr/>
          <p:nvPr/>
        </p:nvSpPr>
        <p:spPr>
          <a:xfrm rot="21347790">
            <a:off x="2660650" y="2532063"/>
            <a:ext cx="6799263" cy="2789237"/>
          </a:xfrm>
          <a:prstGeom prst="roundRect">
            <a:avLst/>
          </a:prstGeom>
          <a:solidFill>
            <a:srgbClr val="38B1B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22225" algn="ctr">
              <a:buClr>
                <a:schemeClr val="accent2"/>
              </a:buClr>
              <a:defRPr/>
            </a:pPr>
            <a:r>
              <a:rPr lang="fr-FR" sz="10500" b="1" dirty="0">
                <a:solidFill>
                  <a:schemeClr val="bg1"/>
                </a:solidFill>
                <a:latin typeface="Georgia" panose="02040502050405020303" pitchFamily="18" charset="0"/>
                <a:cs typeface="Times New Roman" panose="02020603050405020304" pitchFamily="18" charset="0"/>
              </a:rPr>
              <a:t>L’État</a:t>
            </a:r>
          </a:p>
        </p:txBody>
      </p:sp>
      <p:sp>
        <p:nvSpPr>
          <p:cNvPr id="8" name="Organigramme : Délai 7">
            <a:extLst>
              <a:ext uri="{FF2B5EF4-FFF2-40B4-BE49-F238E27FC236}">
                <a16:creationId xmlns:a16="http://schemas.microsoft.com/office/drawing/2014/main" id="{6496CF55-3403-2CE6-DF6F-AA27C933AE96}"/>
              </a:ext>
            </a:extLst>
          </p:cNvPr>
          <p:cNvSpPr/>
          <p:nvPr/>
        </p:nvSpPr>
        <p:spPr>
          <a:xfrm rot="10800000">
            <a:off x="9077325" y="244475"/>
            <a:ext cx="3128963" cy="2905125"/>
          </a:xfrm>
          <a:prstGeom prst="flowChartDelay">
            <a:avLst/>
          </a:prstGeom>
          <a:solidFill>
            <a:srgbClr val="7BC3C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r-CH" sz="23900" dirty="0">
              <a:solidFill>
                <a:srgbClr val="F7921D"/>
              </a:solidFill>
              <a:latin typeface="Georgia" panose="02040502050405020303" pitchFamily="18" charset="0"/>
            </a:endParaRPr>
          </a:p>
        </p:txBody>
      </p:sp>
      <p:sp>
        <p:nvSpPr>
          <p:cNvPr id="6" name="Organigramme : Délai 5">
            <a:extLst>
              <a:ext uri="{FF2B5EF4-FFF2-40B4-BE49-F238E27FC236}">
                <a16:creationId xmlns:a16="http://schemas.microsoft.com/office/drawing/2014/main" id="{AB59798D-6082-7811-9F30-106940EEB4B9}"/>
              </a:ext>
            </a:extLst>
          </p:cNvPr>
          <p:cNvSpPr/>
          <p:nvPr/>
        </p:nvSpPr>
        <p:spPr>
          <a:xfrm rot="10800000">
            <a:off x="9067800" y="168275"/>
            <a:ext cx="3128963" cy="2905125"/>
          </a:xfrm>
          <a:prstGeom prst="flowChartDelay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r-CH" sz="23900" dirty="0">
              <a:solidFill>
                <a:srgbClr val="F7921D"/>
              </a:solidFill>
              <a:latin typeface="Georgia" panose="02040502050405020303" pitchFamily="18" charset="0"/>
            </a:endParaRPr>
          </a:p>
        </p:txBody>
      </p:sp>
      <p:sp>
        <p:nvSpPr>
          <p:cNvPr id="15366" name="ZoneTexte 6">
            <a:extLst>
              <a:ext uri="{FF2B5EF4-FFF2-40B4-BE49-F238E27FC236}">
                <a16:creationId xmlns:a16="http://schemas.microsoft.com/office/drawing/2014/main" id="{BE699FE4-84C5-EBE4-F871-DAD611D0709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913938" y="-622300"/>
            <a:ext cx="1220787" cy="347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fr-CH" altLang="fr-FR" sz="22000">
                <a:solidFill>
                  <a:srgbClr val="F7921D"/>
                </a:solidFill>
                <a:latin typeface="Georgia" panose="02040502050405020303" pitchFamily="18" charset="0"/>
              </a:rPr>
              <a:t>3</a:t>
            </a:r>
          </a:p>
        </p:txBody>
      </p:sp>
    </p:spTree>
  </p:cSld>
  <p:clrMapOvr>
    <a:masterClrMapping/>
  </p:clrMapOvr>
  <p:transition spd="med">
    <p:pull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7" name="Image 2" descr="Une image contenant texte, capture d’écran, Police, diagramme&#10;&#10;Le contenu généré par l’IA peut être incorrect.">
            <a:extLst>
              <a:ext uri="{FF2B5EF4-FFF2-40B4-BE49-F238E27FC236}">
                <a16:creationId xmlns:a16="http://schemas.microsoft.com/office/drawing/2014/main" id="{24CAB8E7-9469-17D5-BB4C-43082C4C95F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1025" y="1684338"/>
            <a:ext cx="11029950" cy="495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578" name="Titre 1">
            <a:extLst>
              <a:ext uri="{FF2B5EF4-FFF2-40B4-BE49-F238E27FC236}">
                <a16:creationId xmlns:a16="http://schemas.microsoft.com/office/drawing/2014/main" id="{DD139E40-CDB9-CCD1-47EC-475BFB1344AC}"/>
              </a:ext>
            </a:extLst>
          </p:cNvPr>
          <p:cNvSpPr txBox="1">
            <a:spLocks/>
          </p:cNvSpPr>
          <p:nvPr/>
        </p:nvSpPr>
        <p:spPr bwMode="auto">
          <a:xfrm>
            <a:off x="1179513" y="296863"/>
            <a:ext cx="9853612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fr-FR" altLang="fr-FR" sz="4800" b="1">
                <a:latin typeface="Georgia" panose="02040502050405020303" pitchFamily="18" charset="0"/>
              </a:rPr>
              <a:t>Les </a:t>
            </a:r>
            <a:r>
              <a:rPr lang="fr-FR" altLang="fr-FR" sz="4800" b="1">
                <a:solidFill>
                  <a:srgbClr val="009DA4"/>
                </a:solidFill>
                <a:latin typeface="Georgia" panose="02040502050405020303" pitchFamily="18" charset="0"/>
              </a:rPr>
              <a:t>recettes </a:t>
            </a:r>
            <a:r>
              <a:rPr lang="fr-FR" altLang="fr-FR" sz="4800" b="1">
                <a:latin typeface="Georgia" panose="02040502050405020303" pitchFamily="18" charset="0"/>
              </a:rPr>
              <a:t>de la Confédération</a:t>
            </a:r>
            <a:endParaRPr lang="fr-FR" altLang="fr-FR" sz="4800" b="1">
              <a:solidFill>
                <a:srgbClr val="009DA4"/>
              </a:solidFill>
              <a:latin typeface="Georgia" panose="02040502050405020303" pitchFamily="18" charset="0"/>
            </a:endParaRPr>
          </a:p>
        </p:txBody>
      </p:sp>
      <p:sp>
        <p:nvSpPr>
          <p:cNvPr id="24579" name="ZoneTexte 4">
            <a:extLst>
              <a:ext uri="{FF2B5EF4-FFF2-40B4-BE49-F238E27FC236}">
                <a16:creationId xmlns:a16="http://schemas.microsoft.com/office/drawing/2014/main" id="{3B1EACC6-2676-4B84-204E-51879AA1AF3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139363" y="6478588"/>
            <a:ext cx="1300162" cy="230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fr-CH" altLang="fr-FR" sz="900">
                <a:latin typeface="Segoe UI" panose="020B0502040204020203" pitchFamily="34" charset="0"/>
                <a:cs typeface="Segoe UI" panose="020B0502040204020203" pitchFamily="34" charset="0"/>
              </a:rPr>
              <a:t>Source : AFF, 2026</a:t>
            </a:r>
          </a:p>
        </p:txBody>
      </p:sp>
    </p:spTree>
  </p:cSld>
  <p:clrMapOvr>
    <a:masterClrMapping/>
  </p:clrMapOvr>
  <p:transition spd="med">
    <p:pull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1" name="Image 2" descr="Une image contenant texte, dessin humoristique&#10;&#10;Le contenu généré par l’IA peut être incorrect.">
            <a:extLst>
              <a:ext uri="{FF2B5EF4-FFF2-40B4-BE49-F238E27FC236}">
                <a16:creationId xmlns:a16="http://schemas.microsoft.com/office/drawing/2014/main" id="{2434FD4B-F96C-61C3-C784-60F94DE08C5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7938" y="731838"/>
            <a:ext cx="9494837" cy="6107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602" name="Titre 1">
            <a:extLst>
              <a:ext uri="{FF2B5EF4-FFF2-40B4-BE49-F238E27FC236}">
                <a16:creationId xmlns:a16="http://schemas.microsoft.com/office/drawing/2014/main" id="{A4319A5E-F3E6-862B-07F7-A27DAE62B0E0}"/>
              </a:ext>
            </a:extLst>
          </p:cNvPr>
          <p:cNvSpPr txBox="1">
            <a:spLocks/>
          </p:cNvSpPr>
          <p:nvPr/>
        </p:nvSpPr>
        <p:spPr bwMode="auto">
          <a:xfrm>
            <a:off x="-73025" y="-130175"/>
            <a:ext cx="12169775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fr-FR" altLang="fr-FR" sz="4400" b="1">
                <a:latin typeface="Georgia" panose="02040502050405020303" pitchFamily="18" charset="0"/>
              </a:rPr>
              <a:t>Le </a:t>
            </a:r>
            <a:r>
              <a:rPr lang="fr-FR" altLang="fr-FR" sz="4400" b="1">
                <a:solidFill>
                  <a:srgbClr val="009DA4"/>
                </a:solidFill>
                <a:latin typeface="Georgia" panose="02040502050405020303" pitchFamily="18" charset="0"/>
              </a:rPr>
              <a:t>financement </a:t>
            </a:r>
            <a:r>
              <a:rPr lang="fr-FR" altLang="fr-FR" sz="4400" b="1">
                <a:latin typeface="Georgia" panose="02040502050405020303" pitchFamily="18" charset="0"/>
              </a:rPr>
              <a:t>des biens publics</a:t>
            </a:r>
            <a:endParaRPr lang="fr-FR" altLang="fr-FR" sz="4400" b="1">
              <a:solidFill>
                <a:srgbClr val="009DA4"/>
              </a:solidFill>
              <a:latin typeface="Georgia" panose="02040502050405020303" pitchFamily="18" charset="0"/>
            </a:endParaRPr>
          </a:p>
        </p:txBody>
      </p:sp>
    </p:spTree>
  </p:cSld>
  <p:clrMapOvr>
    <a:masterClrMapping/>
  </p:clrMapOvr>
  <p:transition spd="med">
    <p:pull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capture d’écran, texte, personne, homme&#10;&#10;Le contenu généré par l’IA peut être incorrect.">
            <a:extLst>
              <a:ext uri="{FF2B5EF4-FFF2-40B4-BE49-F238E27FC236}">
                <a16:creationId xmlns:a16="http://schemas.microsoft.com/office/drawing/2014/main" id="{F4EF403B-289C-6A1F-9799-731E8C91253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373" t="65338" b="2132"/>
          <a:stretch>
            <a:fillRect/>
          </a:stretch>
        </p:blipFill>
        <p:spPr bwMode="auto">
          <a:xfrm>
            <a:off x="5016500" y="4702175"/>
            <a:ext cx="5302250" cy="1973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626" name="Titre 1">
            <a:extLst>
              <a:ext uri="{FF2B5EF4-FFF2-40B4-BE49-F238E27FC236}">
                <a16:creationId xmlns:a16="http://schemas.microsoft.com/office/drawing/2014/main" id="{3693BC5A-4CE7-E526-87FE-F9D660F48795}"/>
              </a:ext>
            </a:extLst>
          </p:cNvPr>
          <p:cNvSpPr txBox="1">
            <a:spLocks/>
          </p:cNvSpPr>
          <p:nvPr/>
        </p:nvSpPr>
        <p:spPr bwMode="auto">
          <a:xfrm>
            <a:off x="22225" y="-6350"/>
            <a:ext cx="12169775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fr-FR" altLang="fr-FR" sz="4400" b="1">
                <a:latin typeface="Georgia" panose="02040502050405020303" pitchFamily="18" charset="0"/>
              </a:rPr>
              <a:t>Le </a:t>
            </a:r>
            <a:r>
              <a:rPr lang="fr-FR" altLang="fr-FR" sz="4400" b="1">
                <a:solidFill>
                  <a:srgbClr val="009DA4"/>
                </a:solidFill>
                <a:latin typeface="Georgia" panose="02040502050405020303" pitchFamily="18" charset="0"/>
              </a:rPr>
              <a:t>financement </a:t>
            </a:r>
            <a:r>
              <a:rPr lang="fr-FR" altLang="fr-FR" sz="4400" b="1">
                <a:latin typeface="Georgia" panose="02040502050405020303" pitchFamily="18" charset="0"/>
              </a:rPr>
              <a:t>des biens publics</a:t>
            </a:r>
            <a:endParaRPr lang="fr-FR" altLang="fr-FR" sz="4400" b="1">
              <a:solidFill>
                <a:srgbClr val="009DA4"/>
              </a:solidFill>
              <a:latin typeface="Georgia" panose="02040502050405020303" pitchFamily="18" charset="0"/>
            </a:endParaRP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9315BDD2-A4C0-B8C3-88AB-BB86984CA5A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84275" y="1716088"/>
            <a:ext cx="223202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fr-FR" altLang="fr-FR" sz="2400" b="1">
                <a:solidFill>
                  <a:srgbClr val="009DA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Impôt fixe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E84BE236-31ED-18B9-5BF7-BBEA2C7CF4F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84275" y="3352800"/>
            <a:ext cx="3367088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fr-FR" altLang="fr-FR" sz="2400" b="1">
                <a:solidFill>
                  <a:srgbClr val="009DA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Impôt proportionnel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FDD0A7A2-EC6B-E7C5-094C-DEA637F2249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84275" y="5051425"/>
            <a:ext cx="3062288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fr-FR" altLang="fr-FR" sz="2400" b="1">
                <a:solidFill>
                  <a:srgbClr val="009DA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Impôt progressif</a:t>
            </a:r>
          </a:p>
        </p:txBody>
      </p:sp>
      <p:sp>
        <p:nvSpPr>
          <p:cNvPr id="8" name="ZoneTexte 2">
            <a:extLst>
              <a:ext uri="{FF2B5EF4-FFF2-40B4-BE49-F238E27FC236}">
                <a16:creationId xmlns:a16="http://schemas.microsoft.com/office/drawing/2014/main" id="{1D977311-8406-49B3-AA0F-7277477B596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84275" y="2201863"/>
            <a:ext cx="2541588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fr-CH" altLang="fr-FR" sz="2000">
                <a:latin typeface="Segoe UI" panose="020B0502040204020203" pitchFamily="34" charset="0"/>
                <a:cs typeface="Segoe UI" panose="020B0502040204020203" pitchFamily="34" charset="0"/>
              </a:rPr>
              <a:t>Le montant d’impôt prélevé est fixe</a:t>
            </a:r>
          </a:p>
        </p:txBody>
      </p:sp>
      <p:sp>
        <p:nvSpPr>
          <p:cNvPr id="9" name="ZoneTexte 12">
            <a:extLst>
              <a:ext uri="{FF2B5EF4-FFF2-40B4-BE49-F238E27FC236}">
                <a16:creationId xmlns:a16="http://schemas.microsoft.com/office/drawing/2014/main" id="{F0E2B715-A13D-E66F-CD98-D8AA48E7316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84275" y="3854450"/>
            <a:ext cx="286067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fr-CH" altLang="fr-FR" sz="2000">
                <a:latin typeface="Segoe UI" panose="020B0502040204020203" pitchFamily="34" charset="0"/>
                <a:cs typeface="Segoe UI" panose="020B0502040204020203" pitchFamily="34" charset="0"/>
              </a:rPr>
              <a:t>Le taux d’imposition est fixe</a:t>
            </a:r>
          </a:p>
        </p:txBody>
      </p:sp>
      <p:sp>
        <p:nvSpPr>
          <p:cNvPr id="10" name="ZoneTexte 13">
            <a:extLst>
              <a:ext uri="{FF2B5EF4-FFF2-40B4-BE49-F238E27FC236}">
                <a16:creationId xmlns:a16="http://schemas.microsoft.com/office/drawing/2014/main" id="{300F3CAB-E856-2360-C2EB-C7FAFBF9AB5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84275" y="5556250"/>
            <a:ext cx="2860675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fr-CH" altLang="fr-FR" sz="2000">
                <a:latin typeface="Segoe UI" panose="020B0502040204020203" pitchFamily="34" charset="0"/>
                <a:cs typeface="Segoe UI" panose="020B0502040204020203" pitchFamily="34" charset="0"/>
              </a:rPr>
              <a:t>Le taux d’imposition est proportionnel à la capacité contributive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90484100-0F5C-F434-3092-BFBDB21E198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18013" y="1049338"/>
            <a:ext cx="6432550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fr-CH" altLang="fr-FR" sz="1600">
                <a:latin typeface="Arial" panose="020B0604020202020204" pitchFamily="34" charset="0"/>
              </a:rPr>
              <a:t>Classes populaires      Classes moyennes      Classes aisées</a:t>
            </a:r>
          </a:p>
        </p:txBody>
      </p:sp>
      <p:pic>
        <p:nvPicPr>
          <p:cNvPr id="12" name="Image 11" descr="Une image contenant capture d’écran, texte, personne, homme&#10;&#10;Le contenu généré par l’IA peut être incorrect.">
            <a:extLst>
              <a:ext uri="{FF2B5EF4-FFF2-40B4-BE49-F238E27FC236}">
                <a16:creationId xmlns:a16="http://schemas.microsoft.com/office/drawing/2014/main" id="{E3D45747-1CC5-19FD-F77F-13E178FDF4E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262" t="35320" b="36467"/>
          <a:stretch>
            <a:fillRect/>
          </a:stretch>
        </p:blipFill>
        <p:spPr bwMode="auto">
          <a:xfrm>
            <a:off x="5016500" y="2971800"/>
            <a:ext cx="5165725" cy="1711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Image 12" descr="Une image contenant capture d’écran, texte, personne, homme&#10;&#10;Le contenu généré par l’IA peut être incorrect.">
            <a:extLst>
              <a:ext uri="{FF2B5EF4-FFF2-40B4-BE49-F238E27FC236}">
                <a16:creationId xmlns:a16="http://schemas.microsoft.com/office/drawing/2014/main" id="{EA52D02F-15F2-E9C7-15C2-8E167E26098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545" t="8696" b="67937"/>
          <a:stretch>
            <a:fillRect/>
          </a:stretch>
        </p:blipFill>
        <p:spPr bwMode="auto">
          <a:xfrm>
            <a:off x="5016500" y="1570038"/>
            <a:ext cx="5146675" cy="1417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49" name="Image 2" descr="Une image contenant texte, capture d’écran, dessin humoristique, diagramme&#10;&#10;Le contenu généré par l’IA peut être incorrect.">
            <a:extLst>
              <a:ext uri="{FF2B5EF4-FFF2-40B4-BE49-F238E27FC236}">
                <a16:creationId xmlns:a16="http://schemas.microsoft.com/office/drawing/2014/main" id="{04A4BA30-8B25-B036-662E-F0DEC226968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37456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Bouton d’action : avant ou précédent 1">
            <a:hlinkClick r:id="rId3" highlightClick="1"/>
            <a:extLst>
              <a:ext uri="{FF2B5EF4-FFF2-40B4-BE49-F238E27FC236}">
                <a16:creationId xmlns:a16="http://schemas.microsoft.com/office/drawing/2014/main" id="{F91A9BE3-2B45-3DA0-988A-5852F1571388}"/>
              </a:ext>
            </a:extLst>
          </p:cNvPr>
          <p:cNvSpPr/>
          <p:nvPr/>
        </p:nvSpPr>
        <p:spPr>
          <a:xfrm>
            <a:off x="5574792" y="2907792"/>
            <a:ext cx="1042416" cy="1042416"/>
          </a:xfrm>
          <a:prstGeom prst="actionButtonForwardNext">
            <a:avLst/>
          </a:prstGeom>
          <a:solidFill>
            <a:srgbClr val="009DA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H" dirty="0"/>
          </a:p>
        </p:txBody>
      </p:sp>
    </p:spTree>
  </p:cSld>
  <p:clrMapOvr>
    <a:masterClrMapping/>
  </p:clrMapOvr>
  <p:transition spd="med">
    <p:pull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3" name="Image 2" descr="Une image contenant texte, Police, capture d’écran, ligne&#10;&#10;Le contenu généré par l’IA peut être incorrect.">
            <a:extLst>
              <a:ext uri="{FF2B5EF4-FFF2-40B4-BE49-F238E27FC236}">
                <a16:creationId xmlns:a16="http://schemas.microsoft.com/office/drawing/2014/main" id="{C77B6F98-23DF-C874-C1A0-AD7EB3D91A3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150" y="2527300"/>
            <a:ext cx="11315700" cy="318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674" name="Titre 1">
            <a:extLst>
              <a:ext uri="{FF2B5EF4-FFF2-40B4-BE49-F238E27FC236}">
                <a16:creationId xmlns:a16="http://schemas.microsoft.com/office/drawing/2014/main" id="{85FB809F-20AF-CB89-0F45-2DD5239FD0E8}"/>
              </a:ext>
            </a:extLst>
          </p:cNvPr>
          <p:cNvSpPr txBox="1">
            <a:spLocks/>
          </p:cNvSpPr>
          <p:nvPr/>
        </p:nvSpPr>
        <p:spPr bwMode="auto">
          <a:xfrm>
            <a:off x="22225" y="1020763"/>
            <a:ext cx="12169775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fr-FR" altLang="fr-FR" sz="4800" b="1">
                <a:latin typeface="Georgia" panose="02040502050405020303" pitchFamily="18" charset="0"/>
              </a:rPr>
              <a:t>Les </a:t>
            </a:r>
            <a:r>
              <a:rPr lang="fr-FR" altLang="fr-FR" sz="4800" b="1">
                <a:solidFill>
                  <a:srgbClr val="009DA4"/>
                </a:solidFill>
                <a:latin typeface="Georgia" panose="02040502050405020303" pitchFamily="18" charset="0"/>
              </a:rPr>
              <a:t>trois piliers </a:t>
            </a:r>
            <a:r>
              <a:rPr lang="fr-FR" altLang="fr-FR" sz="4800" b="1">
                <a:latin typeface="Georgia" panose="02040502050405020303" pitchFamily="18" charset="0"/>
              </a:rPr>
              <a:t>de la prévoyance vieillesse</a:t>
            </a:r>
            <a:endParaRPr lang="fr-FR" altLang="fr-FR" sz="4800" b="1">
              <a:solidFill>
                <a:srgbClr val="009DA4"/>
              </a:solidFill>
              <a:latin typeface="Georgia" panose="02040502050405020303" pitchFamily="18" charset="0"/>
            </a:endParaRPr>
          </a:p>
        </p:txBody>
      </p:sp>
    </p:spTree>
  </p:cSld>
  <p:clrMapOvr>
    <a:masterClrMapping/>
  </p:clrMapOvr>
  <p:transition spd="med">
    <p:pull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Titre 1">
            <a:extLst>
              <a:ext uri="{FF2B5EF4-FFF2-40B4-BE49-F238E27FC236}">
                <a16:creationId xmlns:a16="http://schemas.microsoft.com/office/drawing/2014/main" id="{01EF60E3-84F7-1D41-11BC-95F3A20146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231775"/>
            <a:ext cx="10972800" cy="989013"/>
          </a:xfrm>
        </p:spPr>
        <p:txBody>
          <a:bodyPr/>
          <a:lstStyle/>
          <a:p>
            <a:r>
              <a:rPr lang="fr-CH" altLang="fr-FR" b="1">
                <a:latin typeface="Georgia" panose="02040502050405020303" pitchFamily="18" charset="0"/>
              </a:rPr>
              <a:t>La Suisse, un </a:t>
            </a:r>
            <a:r>
              <a:rPr lang="fr-CH" altLang="fr-FR" b="1">
                <a:solidFill>
                  <a:srgbClr val="009DA4"/>
                </a:solidFill>
                <a:latin typeface="Georgia" panose="02040502050405020303" pitchFamily="18" charset="0"/>
              </a:rPr>
              <a:t>paradis fiscal</a:t>
            </a:r>
            <a:r>
              <a:rPr lang="fr-CH" altLang="fr-FR" b="1">
                <a:latin typeface="Georgia" panose="02040502050405020303" pitchFamily="18" charset="0"/>
              </a:rPr>
              <a:t> ?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0D3098D3-FD8D-D095-97A1-7DCDEB7EBF5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1220788"/>
            <a:ext cx="10972800" cy="5319712"/>
          </a:xfrm>
        </p:spPr>
        <p:txBody>
          <a:bodyPr/>
          <a:lstStyle/>
          <a:p>
            <a:pPr marL="0" indent="0">
              <a:buFont typeface="Arial" panose="020B0604020202020204" pitchFamily="34" charset="0"/>
              <a:buNone/>
              <a:defRPr/>
            </a:pPr>
            <a:r>
              <a:rPr lang="fr-FR" sz="2200" dirty="0">
                <a:latin typeface="Segoe UI" panose="020B0502040204020203" pitchFamily="34" charset="0"/>
                <a:cs typeface="Segoe UI" panose="020B0502040204020203" pitchFamily="34" charset="0"/>
              </a:rPr>
              <a:t>Certains aspects de la Suisse la rendent ou l’ont rendue particulièrement intéressante d’un point de vue fiscal. </a:t>
            </a:r>
          </a:p>
          <a:p>
            <a:pPr>
              <a:defRPr/>
            </a:pPr>
            <a:r>
              <a:rPr lang="fr-FR" sz="2200" b="1" dirty="0">
                <a:solidFill>
                  <a:srgbClr val="009DA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La concurrence fiscale :</a:t>
            </a:r>
            <a:r>
              <a:rPr lang="fr-FR" sz="2200" dirty="0">
                <a:latin typeface="Segoe UI" panose="020B0502040204020203" pitchFamily="34" charset="0"/>
                <a:cs typeface="Segoe UI" panose="020B0502040204020203" pitchFamily="34" charset="0"/>
              </a:rPr>
              <a:t> certains cantons cherchent à attirer de riches contribuables et d’importantes sociétés sur leur territoire en leur offrant des </a:t>
            </a:r>
            <a:r>
              <a:rPr lang="fr-FR" sz="2200" b="1" dirty="0">
                <a:latin typeface="Segoe UI" panose="020B0502040204020203" pitchFamily="34" charset="0"/>
                <a:cs typeface="Segoe UI" panose="020B0502040204020203" pitchFamily="34" charset="0"/>
              </a:rPr>
              <a:t>conditions fiscales favorables</a:t>
            </a:r>
            <a:r>
              <a:rPr lang="fr-FR" sz="2200" dirty="0">
                <a:latin typeface="Segoe UI" panose="020B0502040204020203" pitchFamily="34" charset="0"/>
                <a:cs typeface="Segoe UI" panose="020B0502040204020203" pitchFamily="34" charset="0"/>
              </a:rPr>
              <a:t> (instrument affaibli en 1990 avec l’introduction de la LHID). </a:t>
            </a:r>
          </a:p>
          <a:p>
            <a:pPr>
              <a:defRPr/>
            </a:pPr>
            <a:r>
              <a:rPr lang="fr-FR" sz="2200" b="1" dirty="0">
                <a:solidFill>
                  <a:srgbClr val="009DA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Le forfait fiscal :</a:t>
            </a:r>
            <a:r>
              <a:rPr lang="fr-FR" sz="2200" dirty="0">
                <a:latin typeface="Segoe UI" panose="020B0502040204020203" pitchFamily="34" charset="0"/>
                <a:cs typeface="Segoe UI" panose="020B0502040204020203" pitchFamily="34" charset="0"/>
              </a:rPr>
              <a:t> cet outil permet d’imposer un étranger n’exerçant aucune activité lucrative en Suisse, non pas sur la base de son revenu et sur sa fortune, mais selon son </a:t>
            </a:r>
            <a:r>
              <a:rPr lang="fr-FR" sz="2200" b="1" dirty="0">
                <a:latin typeface="Segoe UI" panose="020B0502040204020203" pitchFamily="34" charset="0"/>
                <a:cs typeface="Segoe UI" panose="020B0502040204020203" pitchFamily="34" charset="0"/>
              </a:rPr>
              <a:t>train de vie </a:t>
            </a:r>
            <a:r>
              <a:rPr lang="fr-FR" sz="2200" dirty="0">
                <a:latin typeface="Segoe UI" panose="020B0502040204020203" pitchFamily="34" charset="0"/>
                <a:cs typeface="Segoe UI" panose="020B0502040204020203" pitchFamily="34" charset="0"/>
              </a:rPr>
              <a:t>(cinq cantons ont décidé de supprimer ce régime particulier). </a:t>
            </a:r>
          </a:p>
          <a:p>
            <a:pPr>
              <a:defRPr/>
            </a:pPr>
            <a:r>
              <a:rPr lang="fr-FR" sz="2200" b="1" dirty="0">
                <a:solidFill>
                  <a:srgbClr val="009DA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Le statut fiscal spécial :</a:t>
            </a:r>
            <a:r>
              <a:rPr lang="fr-FR" sz="2200" dirty="0">
                <a:latin typeface="Segoe UI" panose="020B0502040204020203" pitchFamily="34" charset="0"/>
                <a:cs typeface="Segoe UI" panose="020B0502040204020203" pitchFamily="34" charset="0"/>
              </a:rPr>
              <a:t> il permet d’octroyer un statut fiscal spécial aux </a:t>
            </a:r>
            <a:r>
              <a:rPr lang="fr-FR" sz="2200" b="1" dirty="0">
                <a:latin typeface="Segoe UI" panose="020B0502040204020203" pitchFamily="34" charset="0"/>
                <a:cs typeface="Segoe UI" panose="020B0502040204020203" pitchFamily="34" charset="0"/>
              </a:rPr>
              <a:t>multinationales étrangères </a:t>
            </a:r>
            <a:r>
              <a:rPr lang="fr-FR" sz="2200" dirty="0">
                <a:latin typeface="Segoe UI" panose="020B0502040204020203" pitchFamily="34" charset="0"/>
                <a:cs typeface="Segoe UI" panose="020B0502040204020203" pitchFamily="34" charset="0"/>
              </a:rPr>
              <a:t>leur permettant de bénéficier d’un traitement fiscal favorable par rapport aux entreprises locales (instrument abrogé en 2020 avec l’adoption de la RFFA).</a:t>
            </a:r>
          </a:p>
          <a:p>
            <a:pPr>
              <a:defRPr/>
            </a:pPr>
            <a:r>
              <a:rPr lang="fr-FR" sz="2200" b="1" dirty="0">
                <a:solidFill>
                  <a:srgbClr val="009DA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Le secret bancaire :</a:t>
            </a:r>
            <a:r>
              <a:rPr lang="fr-FR" sz="2200" dirty="0">
                <a:latin typeface="Segoe UI" panose="020B0502040204020203" pitchFamily="34" charset="0"/>
                <a:cs typeface="Segoe UI" panose="020B0502040204020203" pitchFamily="34" charset="0"/>
              </a:rPr>
              <a:t> les données bancaires ne sont pas automatiquement transmises au fisc, mais le sont par le contribuable lui-même sur une </a:t>
            </a:r>
            <a:r>
              <a:rPr lang="fr-FR" sz="2200" b="1" dirty="0">
                <a:latin typeface="Segoe UI" panose="020B0502040204020203" pitchFamily="34" charset="0"/>
                <a:cs typeface="Segoe UI" panose="020B0502040204020203" pitchFamily="34" charset="0"/>
              </a:rPr>
              <a:t>base volontaire </a:t>
            </a:r>
            <a:r>
              <a:rPr lang="fr-FR" sz="2200" dirty="0">
                <a:latin typeface="Segoe UI" panose="020B0502040204020203" pitchFamily="34" charset="0"/>
                <a:cs typeface="Segoe UI" panose="020B0502040204020203" pitchFamily="34" charset="0"/>
              </a:rPr>
              <a:t>(abrogé pour les clients étrangers).</a:t>
            </a:r>
            <a:endParaRPr lang="fr-CH" sz="2200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Titre 1">
            <a:extLst>
              <a:ext uri="{FF2B5EF4-FFF2-40B4-BE49-F238E27FC236}">
                <a16:creationId xmlns:a16="http://schemas.microsoft.com/office/drawing/2014/main" id="{FA341C1B-398F-3DC6-9489-E491A0F3D1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401638"/>
            <a:ext cx="10972800" cy="987425"/>
          </a:xfrm>
        </p:spPr>
        <p:txBody>
          <a:bodyPr/>
          <a:lstStyle/>
          <a:p>
            <a:r>
              <a:rPr lang="fr-CH" altLang="fr-FR" b="1">
                <a:latin typeface="Georgia" panose="02040502050405020303" pitchFamily="18" charset="0"/>
              </a:rPr>
              <a:t>La </a:t>
            </a:r>
            <a:r>
              <a:rPr lang="fr-CH" altLang="fr-FR" b="1">
                <a:solidFill>
                  <a:srgbClr val="009DA4"/>
                </a:solidFill>
                <a:latin typeface="Georgia" panose="02040502050405020303" pitchFamily="18" charset="0"/>
              </a:rPr>
              <a:t>péréquation financière</a:t>
            </a:r>
            <a:endParaRPr lang="fr-CH" altLang="fr-FR" b="1">
              <a:latin typeface="Georgia" panose="02040502050405020303" pitchFamily="18" charset="0"/>
            </a:endParaRP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7CBEDDE3-1A79-427A-86C9-DEF6E578C8C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1473200"/>
            <a:ext cx="10972800" cy="5321300"/>
          </a:xfrm>
        </p:spPr>
        <p:txBody>
          <a:bodyPr/>
          <a:lstStyle/>
          <a:p>
            <a:pPr marL="0" indent="0">
              <a:buFont typeface="Arial" panose="020B0604020202020204" pitchFamily="34" charset="0"/>
              <a:buNone/>
              <a:defRPr/>
            </a:pPr>
            <a:r>
              <a:rPr lang="fr-FR" sz="2600" dirty="0">
                <a:latin typeface="Segoe UI" panose="020B0502040204020203" pitchFamily="34" charset="0"/>
                <a:cs typeface="Segoe UI" panose="020B0502040204020203" pitchFamily="34" charset="0"/>
              </a:rPr>
              <a:t>La </a:t>
            </a:r>
            <a:r>
              <a:rPr lang="fr-FR" sz="2600" b="1" dirty="0">
                <a:latin typeface="Segoe UI" panose="020B0502040204020203" pitchFamily="34" charset="0"/>
                <a:cs typeface="Segoe UI" panose="020B0502040204020203" pitchFamily="34" charset="0"/>
              </a:rPr>
              <a:t>péréquation financière </a:t>
            </a:r>
            <a:r>
              <a:rPr lang="fr-FR" sz="2600" dirty="0">
                <a:latin typeface="Segoe UI" panose="020B0502040204020203" pitchFamily="34" charset="0"/>
                <a:cs typeface="Segoe UI" panose="020B0502040204020203" pitchFamily="34" charset="0"/>
              </a:rPr>
              <a:t>s’affiche comme le « Robin des Bois » des finances publiques : </a:t>
            </a:r>
          </a:p>
          <a:p>
            <a:pPr marL="0" indent="0">
              <a:buFont typeface="Arial" panose="020B0604020202020204" pitchFamily="34" charset="0"/>
              <a:buNone/>
              <a:defRPr/>
            </a:pPr>
            <a:r>
              <a:rPr lang="fr-FR" sz="2600" b="1" dirty="0">
                <a:solidFill>
                  <a:srgbClr val="009DA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La péréquation des ressources</a:t>
            </a:r>
            <a:r>
              <a:rPr lang="fr-FR" sz="2600" dirty="0">
                <a:latin typeface="Segoe UI" panose="020B0502040204020203" pitchFamily="34" charset="0"/>
                <a:cs typeface="Segoe UI" panose="020B0502040204020203" pitchFamily="34" charset="0"/>
              </a:rPr>
              <a:t> est financée simultanément par la Confédération (</a:t>
            </a:r>
            <a:r>
              <a:rPr lang="fr-FR" sz="2600" b="1" dirty="0">
                <a:latin typeface="Segoe UI" panose="020B0502040204020203" pitchFamily="34" charset="0"/>
                <a:cs typeface="Segoe UI" panose="020B0502040204020203" pitchFamily="34" charset="0"/>
              </a:rPr>
              <a:t>péréquation verticale</a:t>
            </a:r>
            <a:r>
              <a:rPr lang="fr-FR" sz="2600" dirty="0">
                <a:latin typeface="Segoe UI" panose="020B0502040204020203" pitchFamily="34" charset="0"/>
                <a:cs typeface="Segoe UI" panose="020B0502040204020203" pitchFamily="34" charset="0"/>
              </a:rPr>
              <a:t>) et par les cantons à fort potentiel de ressources (</a:t>
            </a:r>
            <a:r>
              <a:rPr lang="fr-FR" sz="2600" b="1" dirty="0">
                <a:latin typeface="Segoe UI" panose="020B0502040204020203" pitchFamily="34" charset="0"/>
                <a:cs typeface="Segoe UI" panose="020B0502040204020203" pitchFamily="34" charset="0"/>
              </a:rPr>
              <a:t>péréquation horizontale</a:t>
            </a:r>
            <a:r>
              <a:rPr lang="fr-FR" sz="2600" dirty="0">
                <a:latin typeface="Segoe UI" panose="020B0502040204020203" pitchFamily="34" charset="0"/>
                <a:cs typeface="Segoe UI" panose="020B0502040204020203" pitchFamily="34" charset="0"/>
              </a:rPr>
              <a:t>). </a:t>
            </a:r>
          </a:p>
          <a:p>
            <a:pPr marL="0" indent="0">
              <a:buFont typeface="Arial" panose="020B0604020202020204" pitchFamily="34" charset="0"/>
              <a:buNone/>
              <a:defRPr/>
            </a:pPr>
            <a:r>
              <a:rPr lang="fr-FR" sz="2600" b="1" dirty="0">
                <a:solidFill>
                  <a:srgbClr val="009DA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La compensation des charges </a:t>
            </a:r>
            <a:r>
              <a:rPr lang="fr-FR" sz="2600" dirty="0">
                <a:latin typeface="Segoe UI" panose="020B0502040204020203" pitchFamily="34" charset="0"/>
                <a:cs typeface="Segoe UI" panose="020B0502040204020203" pitchFamily="34" charset="0"/>
              </a:rPr>
              <a:t>est uniquement financée par la Confédération. Elle tient compte de :</a:t>
            </a:r>
          </a:p>
          <a:p>
            <a:pPr marL="514350" indent="-514350">
              <a:buFont typeface="+mj-lt"/>
              <a:buAutoNum type="arabicParenR"/>
              <a:defRPr/>
            </a:pPr>
            <a:r>
              <a:rPr lang="fr-FR" sz="2600" b="1" dirty="0">
                <a:latin typeface="Segoe UI" panose="020B0502040204020203" pitchFamily="34" charset="0"/>
                <a:cs typeface="Segoe UI" panose="020B0502040204020203" pitchFamily="34" charset="0"/>
              </a:rPr>
              <a:t>facteurs géo-topographiques</a:t>
            </a:r>
            <a:r>
              <a:rPr lang="fr-FR" sz="2600" dirty="0">
                <a:latin typeface="Segoe UI" panose="020B0502040204020203" pitchFamily="34" charset="0"/>
                <a:cs typeface="Segoe UI" panose="020B0502040204020203" pitchFamily="34" charset="0"/>
              </a:rPr>
              <a:t>, en vue de corriger les charges particulières des cantons périphériques ; </a:t>
            </a:r>
          </a:p>
          <a:p>
            <a:pPr marL="514350" indent="-514350">
              <a:buFont typeface="+mj-lt"/>
              <a:buAutoNum type="arabicParenR"/>
              <a:defRPr/>
            </a:pPr>
            <a:r>
              <a:rPr lang="fr-FR" sz="2600" b="1" dirty="0">
                <a:latin typeface="Segoe UI" panose="020B0502040204020203" pitchFamily="34" charset="0"/>
                <a:cs typeface="Segoe UI" panose="020B0502040204020203" pitchFamily="34" charset="0"/>
              </a:rPr>
              <a:t>facteurs socio-démographiques</a:t>
            </a:r>
            <a:r>
              <a:rPr lang="fr-FR" sz="2600" dirty="0">
                <a:latin typeface="Segoe UI" panose="020B0502040204020203" pitchFamily="34" charset="0"/>
                <a:cs typeface="Segoe UI" panose="020B0502040204020203" pitchFamily="34" charset="0"/>
              </a:rPr>
              <a:t>, qui profitent avant tout aux cantons assumant les charges liées à la présence d’un grand centre urbain sur leur territoire. </a:t>
            </a:r>
            <a:endParaRPr lang="fr-CH" sz="2600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5" name="Image 12" descr="Une image contenant carte&#10;&#10;Le contenu généré par l’IA peut être incorrect.">
            <a:extLst>
              <a:ext uri="{FF2B5EF4-FFF2-40B4-BE49-F238E27FC236}">
                <a16:creationId xmlns:a16="http://schemas.microsoft.com/office/drawing/2014/main" id="{38E0F77A-14B8-49B0-BB76-DEE938326D7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84363" y="1133475"/>
            <a:ext cx="8423275" cy="5705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746" name="ZoneTexte 8">
            <a:extLst>
              <a:ext uri="{FF2B5EF4-FFF2-40B4-BE49-F238E27FC236}">
                <a16:creationId xmlns:a16="http://schemas.microsoft.com/office/drawing/2014/main" id="{589D3BD0-DCE2-5C3F-4BED-777EC7D3F62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737725" y="6608763"/>
            <a:ext cx="1300163" cy="230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fr-CH" altLang="fr-FR" sz="900">
                <a:latin typeface="Segoe UI" panose="020B0502040204020203" pitchFamily="34" charset="0"/>
                <a:cs typeface="Segoe UI" panose="020B0502040204020203" pitchFamily="34" charset="0"/>
              </a:rPr>
              <a:t>Source : DFF, 2025</a:t>
            </a:r>
          </a:p>
        </p:txBody>
      </p:sp>
      <p:sp>
        <p:nvSpPr>
          <p:cNvPr id="31747" name="Titre 1">
            <a:extLst>
              <a:ext uri="{FF2B5EF4-FFF2-40B4-BE49-F238E27FC236}">
                <a16:creationId xmlns:a16="http://schemas.microsoft.com/office/drawing/2014/main" id="{73C1886E-9642-8FF0-DACD-A9EBFA015A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188913"/>
            <a:ext cx="10972800" cy="989012"/>
          </a:xfrm>
        </p:spPr>
        <p:txBody>
          <a:bodyPr/>
          <a:lstStyle/>
          <a:p>
            <a:r>
              <a:rPr lang="fr-CH" altLang="fr-FR" b="1">
                <a:latin typeface="Georgia" panose="02040502050405020303" pitchFamily="18" charset="0"/>
              </a:rPr>
              <a:t>La </a:t>
            </a:r>
            <a:r>
              <a:rPr lang="fr-CH" altLang="fr-FR" b="1">
                <a:solidFill>
                  <a:srgbClr val="009DA4"/>
                </a:solidFill>
                <a:latin typeface="Georgia" panose="02040502050405020303" pitchFamily="18" charset="0"/>
              </a:rPr>
              <a:t>péréquation financière</a:t>
            </a:r>
            <a:endParaRPr lang="fr-CH" altLang="fr-FR" b="1">
              <a:latin typeface="Georgia" panose="02040502050405020303" pitchFamily="18" charset="0"/>
            </a:endParaRPr>
          </a:p>
        </p:txBody>
      </p:sp>
      <p:sp>
        <p:nvSpPr>
          <p:cNvPr id="31748" name="ZoneTexte 10">
            <a:extLst>
              <a:ext uri="{FF2B5EF4-FFF2-40B4-BE49-F238E27FC236}">
                <a16:creationId xmlns:a16="http://schemas.microsoft.com/office/drawing/2014/main" id="{9D8FA357-91E3-EEA2-60FD-F438F3707F9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32738" y="5849938"/>
            <a:ext cx="2944812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fr-CH" altLang="fr-FR" sz="1600">
                <a:solidFill>
                  <a:schemeClr val="accent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Rouge</a:t>
            </a:r>
            <a:r>
              <a:rPr lang="fr-CH" altLang="fr-FR" sz="1600">
                <a:latin typeface="Segoe UI" panose="020B0502040204020203" pitchFamily="34" charset="0"/>
                <a:cs typeface="Segoe UI" panose="020B0502040204020203" pitchFamily="34" charset="0"/>
              </a:rPr>
              <a:t> : cantons contributeurs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fr-CH" altLang="fr-FR" sz="1600">
                <a:solidFill>
                  <a:schemeClr val="accent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Bleu</a:t>
            </a:r>
            <a:r>
              <a:rPr lang="fr-CH" altLang="fr-FR" sz="1600">
                <a:latin typeface="Segoe UI" panose="020B0502040204020203" pitchFamily="34" charset="0"/>
                <a:cs typeface="Segoe UI" panose="020B0502040204020203" pitchFamily="34" charset="0"/>
              </a:rPr>
              <a:t> : cantons bénéficiaires</a:t>
            </a:r>
          </a:p>
        </p:txBody>
      </p:sp>
    </p:spTree>
  </p:cSld>
  <p:clrMapOvr>
    <a:masterClrMapping/>
  </p:clrMapOvr>
  <p:transition spd="med">
    <p:pull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69" name="Image 4" descr="Une image contenant texte, capture d’écran, Tracé, ligne&#10;&#10;Le contenu généré par l’IA peut être incorrect.">
            <a:extLst>
              <a:ext uri="{FF2B5EF4-FFF2-40B4-BE49-F238E27FC236}">
                <a16:creationId xmlns:a16="http://schemas.microsoft.com/office/drawing/2014/main" id="{3BDAE6F3-B342-548F-397F-BE3DBF10595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4663" y="1011238"/>
            <a:ext cx="8313737" cy="5748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770" name="ZoneTexte 5">
            <a:extLst>
              <a:ext uri="{FF2B5EF4-FFF2-40B4-BE49-F238E27FC236}">
                <a16:creationId xmlns:a16="http://schemas.microsoft.com/office/drawing/2014/main" id="{59A8CCEE-5E1C-A2AA-5642-2D7B95DCE5E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839200" y="6604000"/>
            <a:ext cx="1681163" cy="230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fr-CH" altLang="fr-FR" sz="900">
                <a:latin typeface="Segoe UI" panose="020B0502040204020203" pitchFamily="34" charset="0"/>
                <a:cs typeface="Segoe UI" panose="020B0502040204020203" pitchFamily="34" charset="0"/>
              </a:rPr>
              <a:t>Source : AFF, 2021-2024</a:t>
            </a:r>
          </a:p>
        </p:txBody>
      </p:sp>
      <p:sp>
        <p:nvSpPr>
          <p:cNvPr id="32771" name="Titre 1">
            <a:extLst>
              <a:ext uri="{FF2B5EF4-FFF2-40B4-BE49-F238E27FC236}">
                <a16:creationId xmlns:a16="http://schemas.microsoft.com/office/drawing/2014/main" id="{553C0C59-2ACB-A934-2543-5B34A31A22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125413"/>
            <a:ext cx="10972800" cy="989012"/>
          </a:xfrm>
        </p:spPr>
        <p:txBody>
          <a:bodyPr/>
          <a:lstStyle/>
          <a:p>
            <a:r>
              <a:rPr lang="fr-CH" altLang="fr-FR" b="1">
                <a:latin typeface="Georgia" panose="02040502050405020303" pitchFamily="18" charset="0"/>
              </a:rPr>
              <a:t>La </a:t>
            </a:r>
            <a:r>
              <a:rPr lang="fr-CH" altLang="fr-FR" b="1">
                <a:solidFill>
                  <a:srgbClr val="009DA4"/>
                </a:solidFill>
                <a:latin typeface="Georgia" panose="02040502050405020303" pitchFamily="18" charset="0"/>
              </a:rPr>
              <a:t>dette publique</a:t>
            </a:r>
            <a:endParaRPr lang="fr-CH" altLang="fr-FR" b="1">
              <a:latin typeface="Georgia" panose="02040502050405020303" pitchFamily="18" charset="0"/>
            </a:endParaRPr>
          </a:p>
        </p:txBody>
      </p:sp>
    </p:spTree>
  </p:cSld>
  <p:clrMapOvr>
    <a:masterClrMapping/>
  </p:clrMapOvr>
  <p:transition spd="med">
    <p:pull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3" name="Espace réservé du contenu 4" descr="Une image contenant texte, capture d’écran, Tracé, Police&#10;&#10;Le contenu généré par l’IA peut être incorrect.">
            <a:extLst>
              <a:ext uri="{FF2B5EF4-FFF2-40B4-BE49-F238E27FC236}">
                <a16:creationId xmlns:a16="http://schemas.microsoft.com/office/drawing/2014/main" id="{BB6BD0F3-C23D-9E3D-2D34-CDAE7A703A7B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377950" y="1373188"/>
            <a:ext cx="8929688" cy="5232400"/>
          </a:xfrm>
        </p:spPr>
      </p:pic>
      <p:sp>
        <p:nvSpPr>
          <p:cNvPr id="33794" name="ZoneTexte 5">
            <a:extLst>
              <a:ext uri="{FF2B5EF4-FFF2-40B4-BE49-F238E27FC236}">
                <a16:creationId xmlns:a16="http://schemas.microsoft.com/office/drawing/2014/main" id="{9B194052-ED6A-C707-11FD-E70E503794D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869363" y="6608763"/>
            <a:ext cx="1566862" cy="230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fr-CH" altLang="fr-FR" sz="900">
                <a:latin typeface="Segoe UI" panose="020B0502040204020203" pitchFamily="34" charset="0"/>
                <a:cs typeface="Segoe UI" panose="020B0502040204020203" pitchFamily="34" charset="0"/>
              </a:rPr>
              <a:t>Source : AFF, 2021-2024</a:t>
            </a:r>
          </a:p>
        </p:txBody>
      </p:sp>
      <p:sp>
        <p:nvSpPr>
          <p:cNvPr id="33795" name="Titre 1">
            <a:extLst>
              <a:ext uri="{FF2B5EF4-FFF2-40B4-BE49-F238E27FC236}">
                <a16:creationId xmlns:a16="http://schemas.microsoft.com/office/drawing/2014/main" id="{CDF4625D-4E1A-C0D0-57A1-99566D2DCC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322263"/>
            <a:ext cx="10972800" cy="989012"/>
          </a:xfrm>
        </p:spPr>
        <p:txBody>
          <a:bodyPr/>
          <a:lstStyle/>
          <a:p>
            <a:r>
              <a:rPr lang="fr-CH" altLang="fr-FR" b="1">
                <a:latin typeface="Georgia" panose="02040502050405020303" pitchFamily="18" charset="0"/>
              </a:rPr>
              <a:t>Le </a:t>
            </a:r>
            <a:r>
              <a:rPr lang="fr-CH" altLang="fr-FR" b="1">
                <a:solidFill>
                  <a:srgbClr val="009DA4"/>
                </a:solidFill>
                <a:latin typeface="Georgia" panose="02040502050405020303" pitchFamily="18" charset="0"/>
              </a:rPr>
              <a:t>solde budgétaire public</a:t>
            </a:r>
            <a:endParaRPr lang="fr-CH" altLang="fr-FR" b="1">
              <a:latin typeface="Georgia" panose="02040502050405020303" pitchFamily="18" charset="0"/>
            </a:endParaRPr>
          </a:p>
        </p:txBody>
      </p:sp>
    </p:spTree>
  </p:cSld>
  <p:clrMapOvr>
    <a:masterClrMapping/>
  </p:clrMapOvr>
  <p:transition spd="med">
    <p:pull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9DA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 : coins arrondis 6">
            <a:extLst>
              <a:ext uri="{FF2B5EF4-FFF2-40B4-BE49-F238E27FC236}">
                <a16:creationId xmlns:a16="http://schemas.microsoft.com/office/drawing/2014/main" id="{B83F79D9-814F-B83D-CB40-37FAF2288F2A}"/>
              </a:ext>
            </a:extLst>
          </p:cNvPr>
          <p:cNvSpPr/>
          <p:nvPr/>
        </p:nvSpPr>
        <p:spPr>
          <a:xfrm>
            <a:off x="419100" y="698500"/>
            <a:ext cx="11366500" cy="5816600"/>
          </a:xfrm>
          <a:prstGeom prst="roundRect">
            <a:avLst>
              <a:gd name="adj" fmla="val 221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22225" algn="ctr">
              <a:buClr>
                <a:schemeClr val="accent2"/>
              </a:buClr>
              <a:defRPr/>
            </a:pPr>
            <a:r>
              <a:rPr lang="fr-FR" sz="11500" b="1" dirty="0">
                <a:solidFill>
                  <a:schemeClr val="bg1"/>
                </a:solidFill>
                <a:latin typeface="Georgia" panose="02040502050405020303" pitchFamily="18" charset="0"/>
                <a:cs typeface="Times New Roman" panose="02020603050405020304" pitchFamily="18" charset="0"/>
              </a:rPr>
              <a:t>Les biens</a:t>
            </a:r>
          </a:p>
        </p:txBody>
      </p:sp>
      <p:sp>
        <p:nvSpPr>
          <p:cNvPr id="16387" name="ZoneTexte 4">
            <a:extLst>
              <a:ext uri="{FF2B5EF4-FFF2-40B4-BE49-F238E27FC236}">
                <a16:creationId xmlns:a16="http://schemas.microsoft.com/office/drawing/2014/main" id="{64AC9F19-B728-ED56-ABE4-252E5F1ACB3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69950" y="833438"/>
            <a:ext cx="4972050" cy="5630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66700" indent="-26670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fr-FR" altLang="fr-FR" sz="1800">
                <a:solidFill>
                  <a:srgbClr val="EE8620"/>
                </a:solidFill>
              </a:rPr>
              <a:t>⇾</a:t>
            </a:r>
            <a:r>
              <a:rPr lang="fr-FR" altLang="fr-FR" sz="1800"/>
              <a:t> Définir la notion d’État et donner ses principales caractéristiques. 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fr-FR" altLang="fr-FR" sz="1800">
                <a:solidFill>
                  <a:srgbClr val="EE8620"/>
                </a:solidFill>
              </a:rPr>
              <a:t>⇾</a:t>
            </a:r>
            <a:r>
              <a:rPr lang="fr-FR" altLang="fr-FR" sz="1800"/>
              <a:t> Distinguer les notions de biens publics, biens communs, biens de club et biens privés à partir des critères d’exclusion et de rivalité. 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fr-FR" altLang="fr-FR" sz="1800">
                <a:solidFill>
                  <a:srgbClr val="EE8620"/>
                </a:solidFill>
              </a:rPr>
              <a:t>⇾</a:t>
            </a:r>
            <a:r>
              <a:rPr lang="fr-FR" altLang="fr-FR" sz="1800"/>
              <a:t> Présenter les principales prestations de l’État en Suisse. 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fr-FR" altLang="fr-FR" sz="1800">
                <a:solidFill>
                  <a:srgbClr val="EE8620"/>
                </a:solidFill>
              </a:rPr>
              <a:t>⇾</a:t>
            </a:r>
            <a:r>
              <a:rPr lang="fr-FR" altLang="fr-FR" sz="1800"/>
              <a:t> Expliquer le système d’assurances sociales suisse et ses principes. 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fr-FR" altLang="fr-FR" sz="1800">
                <a:solidFill>
                  <a:srgbClr val="EE8620"/>
                </a:solidFill>
              </a:rPr>
              <a:t>⇾</a:t>
            </a:r>
            <a:r>
              <a:rPr lang="fr-FR" altLang="fr-FR" sz="1800"/>
              <a:t> Distinguer les impôts directs des impôts indirects. 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fr-FR" altLang="fr-FR" sz="1800">
                <a:solidFill>
                  <a:srgbClr val="EE8620"/>
                </a:solidFill>
              </a:rPr>
              <a:t>⇾</a:t>
            </a:r>
            <a:r>
              <a:rPr lang="fr-FR" altLang="fr-FR" sz="1800"/>
              <a:t> Distinguer les impôts fixes, proportionnels et progressifs. 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fr-FR" altLang="fr-FR" sz="1800">
                <a:solidFill>
                  <a:srgbClr val="EE8620"/>
                </a:solidFill>
              </a:rPr>
              <a:t>⇾</a:t>
            </a:r>
            <a:r>
              <a:rPr lang="fr-FR" altLang="fr-FR" sz="1800"/>
              <a:t> Expliquer le fonctionnement de la péréquation financière. 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fr-FR" altLang="fr-FR" sz="1800">
                <a:solidFill>
                  <a:srgbClr val="EE8620"/>
                </a:solidFill>
              </a:rPr>
              <a:t>⇾</a:t>
            </a:r>
            <a:r>
              <a:rPr lang="fr-FR" altLang="fr-FR" sz="1800"/>
              <a:t> Expliquer ce qu’est une constitution et ses objectifs.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fr-FR" altLang="fr-FR" sz="1800">
                <a:solidFill>
                  <a:srgbClr val="EE8620"/>
                </a:solidFill>
              </a:rPr>
              <a:t>⇾</a:t>
            </a:r>
            <a:r>
              <a:rPr lang="fr-FR" altLang="fr-FR" sz="1800"/>
              <a:t> Distinguer les rôles d’État gendarme, régulateur et providence. 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fr-FR" altLang="fr-FR" sz="1800">
                <a:solidFill>
                  <a:srgbClr val="EE8620"/>
                </a:solidFill>
              </a:rPr>
              <a:t>⇾</a:t>
            </a:r>
            <a:r>
              <a:rPr lang="fr-FR" altLang="fr-FR" sz="1800"/>
              <a:t> Définir la notion de démocratie. </a:t>
            </a:r>
            <a:endParaRPr lang="fr-CH" altLang="fr-FR" sz="1800">
              <a:latin typeface="Georgia" panose="02040502050405020303" pitchFamily="18" charset="0"/>
            </a:endParaRPr>
          </a:p>
        </p:txBody>
      </p:sp>
      <p:sp>
        <p:nvSpPr>
          <p:cNvPr id="16388" name="ZoneTexte 5">
            <a:extLst>
              <a:ext uri="{FF2B5EF4-FFF2-40B4-BE49-F238E27FC236}">
                <a16:creationId xmlns:a16="http://schemas.microsoft.com/office/drawing/2014/main" id="{681E1D58-F36D-A188-40CD-DCE0CB001CB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59525" y="833438"/>
            <a:ext cx="4972050" cy="5630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66700" indent="-26670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fr-FR" altLang="fr-FR" sz="1800">
                <a:solidFill>
                  <a:srgbClr val="EE8620"/>
                </a:solidFill>
              </a:rPr>
              <a:t>⇾</a:t>
            </a:r>
            <a:r>
              <a:rPr lang="fr-FR" altLang="fr-FR" sz="1800"/>
              <a:t> Distinguer la démocratie représentative, la démocratie directe et la démocratie semi-directe.</a:t>
            </a:r>
            <a:endParaRPr lang="fr-CH" altLang="fr-FR" sz="1800">
              <a:latin typeface="Georgia" panose="02040502050405020303" pitchFamily="18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fr-FR" altLang="fr-FR" sz="1800">
                <a:solidFill>
                  <a:srgbClr val="EE8620"/>
                </a:solidFill>
              </a:rPr>
              <a:t>⇾</a:t>
            </a:r>
            <a:r>
              <a:rPr lang="fr-FR" altLang="fr-FR" sz="1800"/>
              <a:t> Présenter le déroulement des élections selon le mode de scrutin majoritaire et proportionnel. 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fr-FR" altLang="fr-FR" sz="1800">
                <a:solidFill>
                  <a:srgbClr val="EE8620"/>
                </a:solidFill>
              </a:rPr>
              <a:t>⇾</a:t>
            </a:r>
            <a:r>
              <a:rPr lang="fr-FR" altLang="fr-FR" sz="1800"/>
              <a:t> Déterminer les principaux droits fondamentaux et préciser comment ils peuvent être restreints. 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fr-FR" altLang="fr-FR" sz="1800">
                <a:solidFill>
                  <a:srgbClr val="EE8620"/>
                </a:solidFill>
              </a:rPr>
              <a:t>⇾</a:t>
            </a:r>
            <a:r>
              <a:rPr lang="fr-FR" altLang="fr-FR" sz="1800"/>
              <a:t> Distinguer les pouvoirs législatif, exécutif et judiciaire. 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fr-FR" altLang="fr-FR" sz="1800">
                <a:solidFill>
                  <a:srgbClr val="EE8620"/>
                </a:solidFill>
              </a:rPr>
              <a:t>⇾</a:t>
            </a:r>
            <a:r>
              <a:rPr lang="fr-FR" altLang="fr-FR" sz="1800"/>
              <a:t> Définir la notion de fédéralisme. 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fr-FR" altLang="fr-FR" sz="1800">
                <a:solidFill>
                  <a:srgbClr val="EE8620"/>
                </a:solidFill>
              </a:rPr>
              <a:t>⇾ </a:t>
            </a:r>
            <a:r>
              <a:rPr lang="fr-FR" altLang="fr-FR" sz="1800"/>
              <a:t>Distinguer une alliance, une confédération, une fédération et un État unitaire. 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fr-FR" altLang="fr-FR" sz="1800">
                <a:solidFill>
                  <a:srgbClr val="EE8620"/>
                </a:solidFill>
              </a:rPr>
              <a:t>⇾ </a:t>
            </a:r>
            <a:r>
              <a:rPr lang="fr-FR" altLang="fr-FR" sz="1800"/>
              <a:t>Citer les noms des organes législatif, exécutif et judiciaire au niveau fédéral, cantonal et communal en Suisse. 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fr-FR" altLang="fr-FR" sz="1800">
                <a:solidFill>
                  <a:srgbClr val="EE8620"/>
                </a:solidFill>
              </a:rPr>
              <a:t>⇾ </a:t>
            </a:r>
            <a:r>
              <a:rPr lang="fr-FR" altLang="fr-FR" sz="1800"/>
              <a:t>Reproduire et expliquer le circuit économique national. 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fr-FR" altLang="fr-FR" sz="1800">
                <a:solidFill>
                  <a:srgbClr val="EE8620"/>
                </a:solidFill>
              </a:rPr>
              <a:t>⇾ </a:t>
            </a:r>
            <a:r>
              <a:rPr lang="fr-FR" altLang="fr-FR" sz="1800"/>
              <a:t>Définir le PIB d’une économie simplifiée et le calculer selon les trois approches (par la production, par les revenus, par les dépenses).</a:t>
            </a:r>
            <a:endParaRPr lang="fr-CH" altLang="fr-FR" sz="1800">
              <a:latin typeface="Georgia" panose="02040502050405020303" pitchFamily="18" charset="0"/>
            </a:endParaRPr>
          </a:p>
        </p:txBody>
      </p:sp>
      <p:sp>
        <p:nvSpPr>
          <p:cNvPr id="8" name="Rectangle : coins arrondis 7">
            <a:extLst>
              <a:ext uri="{FF2B5EF4-FFF2-40B4-BE49-F238E27FC236}">
                <a16:creationId xmlns:a16="http://schemas.microsoft.com/office/drawing/2014/main" id="{171EC2B1-C7B6-67C3-1165-00DEB343F883}"/>
              </a:ext>
            </a:extLst>
          </p:cNvPr>
          <p:cNvSpPr/>
          <p:nvPr/>
        </p:nvSpPr>
        <p:spPr>
          <a:xfrm rot="155136">
            <a:off x="8839200" y="161925"/>
            <a:ext cx="2305050" cy="619125"/>
          </a:xfrm>
          <a:prstGeom prst="roundRect">
            <a:avLst/>
          </a:prstGeom>
          <a:solidFill>
            <a:srgbClr val="F7921D"/>
          </a:solidFill>
          <a:ln>
            <a:noFill/>
          </a:ln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fr-FR" sz="3600" dirty="0">
                <a:latin typeface="Arial Rounded MT Bold" panose="020F0704030504030204" pitchFamily="34" charset="77"/>
              </a:rPr>
              <a:t>Objectifs</a:t>
            </a:r>
          </a:p>
        </p:txBody>
      </p:sp>
    </p:spTree>
  </p:cSld>
  <p:clrMapOvr>
    <a:masterClrMapping/>
  </p:clrMapOvr>
  <p:transition spd="med">
    <p:pull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9DA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 : coins arrondis 1">
            <a:extLst>
              <a:ext uri="{FF2B5EF4-FFF2-40B4-BE49-F238E27FC236}">
                <a16:creationId xmlns:a16="http://schemas.microsoft.com/office/drawing/2014/main" id="{D4C23134-2854-CF99-C53A-8418FD92A2DB}"/>
              </a:ext>
            </a:extLst>
          </p:cNvPr>
          <p:cNvSpPr/>
          <p:nvPr/>
        </p:nvSpPr>
        <p:spPr>
          <a:xfrm rot="21347790">
            <a:off x="784225" y="2266950"/>
            <a:ext cx="10431463" cy="2760663"/>
          </a:xfrm>
          <a:prstGeom prst="roundRect">
            <a:avLst/>
          </a:prstGeom>
          <a:solidFill>
            <a:srgbClr val="F7921D"/>
          </a:solidFill>
          <a:ln>
            <a:solidFill>
              <a:srgbClr val="F7921D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22225" algn="ctr">
              <a:buClr>
                <a:schemeClr val="accent2"/>
              </a:buClr>
              <a:defRPr/>
            </a:pPr>
            <a:endParaRPr lang="fr-FR" sz="138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Rectangle : coins arrondis 3">
            <a:extLst>
              <a:ext uri="{FF2B5EF4-FFF2-40B4-BE49-F238E27FC236}">
                <a16:creationId xmlns:a16="http://schemas.microsoft.com/office/drawing/2014/main" id="{3454FD66-CBA3-4138-096B-7D58385462E0}"/>
              </a:ext>
            </a:extLst>
          </p:cNvPr>
          <p:cNvSpPr/>
          <p:nvPr/>
        </p:nvSpPr>
        <p:spPr>
          <a:xfrm rot="21347790">
            <a:off x="828675" y="2209800"/>
            <a:ext cx="10458450" cy="2760663"/>
          </a:xfrm>
          <a:prstGeom prst="roundRect">
            <a:avLst/>
          </a:prstGeom>
          <a:solidFill>
            <a:srgbClr val="38B1B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22225" algn="ctr">
              <a:buClr>
                <a:schemeClr val="accent2"/>
              </a:buClr>
              <a:defRPr/>
            </a:pPr>
            <a:r>
              <a:rPr lang="fr-FR" sz="10500" b="1" dirty="0">
                <a:solidFill>
                  <a:schemeClr val="bg1"/>
                </a:solidFill>
                <a:latin typeface="Georgia" panose="02040502050405020303" pitchFamily="18" charset="0"/>
                <a:cs typeface="Times New Roman" panose="02020603050405020304" pitchFamily="18" charset="0"/>
              </a:rPr>
              <a:t>La démocratie</a:t>
            </a:r>
          </a:p>
        </p:txBody>
      </p:sp>
      <p:sp>
        <p:nvSpPr>
          <p:cNvPr id="3" name="Rectangle : coins arrondis 2">
            <a:extLst>
              <a:ext uri="{FF2B5EF4-FFF2-40B4-BE49-F238E27FC236}">
                <a16:creationId xmlns:a16="http://schemas.microsoft.com/office/drawing/2014/main" id="{A3529CF8-B00A-6231-ED24-40C2778580A0}"/>
              </a:ext>
            </a:extLst>
          </p:cNvPr>
          <p:cNvSpPr/>
          <p:nvPr/>
        </p:nvSpPr>
        <p:spPr>
          <a:xfrm rot="205206">
            <a:off x="7967663" y="1630363"/>
            <a:ext cx="1803400" cy="617537"/>
          </a:xfrm>
          <a:prstGeom prst="roundRect">
            <a:avLst/>
          </a:prstGeom>
          <a:solidFill>
            <a:srgbClr val="F7921D"/>
          </a:solidFill>
          <a:ln>
            <a:noFill/>
          </a:ln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fr-FR" sz="3600" dirty="0">
                <a:latin typeface="Arial Rounded MT Bold" panose="020F0704030504030204" pitchFamily="34" charset="77"/>
              </a:rPr>
              <a:t>L’État</a:t>
            </a:r>
          </a:p>
        </p:txBody>
      </p:sp>
    </p:spTree>
  </p:cSld>
  <p:clrMapOvr>
    <a:masterClrMapping/>
  </p:clrMapOvr>
  <p:transition spd="med">
    <p:pull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1" name="Image 4" descr="Une image contenant texte, personne, affiche, capture d’écran&#10;&#10;Le contenu généré par l’IA peut être incorrect.">
            <a:extLst>
              <a:ext uri="{FF2B5EF4-FFF2-40B4-BE49-F238E27FC236}">
                <a16:creationId xmlns:a16="http://schemas.microsoft.com/office/drawing/2014/main" id="{A43AC502-A83F-B6EE-1F06-364BFFF3B60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5350" y="747713"/>
            <a:ext cx="10401300" cy="6110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842" name="Titre 1">
            <a:extLst>
              <a:ext uri="{FF2B5EF4-FFF2-40B4-BE49-F238E27FC236}">
                <a16:creationId xmlns:a16="http://schemas.microsoft.com/office/drawing/2014/main" id="{DD232630-3072-021B-BEB6-32BB52C100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-14288"/>
            <a:ext cx="10972800" cy="989013"/>
          </a:xfrm>
        </p:spPr>
        <p:txBody>
          <a:bodyPr/>
          <a:lstStyle/>
          <a:p>
            <a:r>
              <a:rPr lang="fr-CH" altLang="fr-FR" b="1">
                <a:latin typeface="Georgia" panose="02040502050405020303" pitchFamily="18" charset="0"/>
              </a:rPr>
              <a:t>Les trois </a:t>
            </a:r>
            <a:r>
              <a:rPr lang="fr-CH" altLang="fr-FR" b="1">
                <a:solidFill>
                  <a:srgbClr val="009DA4"/>
                </a:solidFill>
                <a:latin typeface="Georgia" panose="02040502050405020303" pitchFamily="18" charset="0"/>
              </a:rPr>
              <a:t>rôles </a:t>
            </a:r>
            <a:r>
              <a:rPr lang="fr-CH" altLang="fr-FR" b="1">
                <a:latin typeface="Georgia" panose="02040502050405020303" pitchFamily="18" charset="0"/>
              </a:rPr>
              <a:t>de l’État</a:t>
            </a:r>
          </a:p>
        </p:txBody>
      </p:sp>
    </p:spTree>
  </p:cSld>
  <p:clrMapOvr>
    <a:masterClrMapping/>
  </p:clrMapOvr>
  <p:transition spd="med">
    <p:pull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Titre 1">
            <a:extLst>
              <a:ext uri="{FF2B5EF4-FFF2-40B4-BE49-F238E27FC236}">
                <a16:creationId xmlns:a16="http://schemas.microsoft.com/office/drawing/2014/main" id="{87FB8A4E-18BF-9036-E4FB-BDBC615F85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122238"/>
            <a:ext cx="10972800" cy="989012"/>
          </a:xfrm>
        </p:spPr>
        <p:txBody>
          <a:bodyPr/>
          <a:lstStyle/>
          <a:p>
            <a:r>
              <a:rPr lang="fr-CH" altLang="fr-FR" b="1">
                <a:latin typeface="Georgia" panose="02040502050405020303" pitchFamily="18" charset="0"/>
              </a:rPr>
              <a:t>L’</a:t>
            </a:r>
            <a:r>
              <a:rPr lang="fr-CH" altLang="fr-FR" b="1">
                <a:solidFill>
                  <a:srgbClr val="009DA4"/>
                </a:solidFill>
                <a:latin typeface="Georgia" panose="02040502050405020303" pitchFamily="18" charset="0"/>
              </a:rPr>
              <a:t>histoire </a:t>
            </a:r>
            <a:r>
              <a:rPr lang="fr-CH" altLang="fr-FR" b="1">
                <a:latin typeface="Georgia" panose="02040502050405020303" pitchFamily="18" charset="0"/>
              </a:rPr>
              <a:t>de la démocratie</a:t>
            </a:r>
          </a:p>
        </p:txBody>
      </p:sp>
      <p:cxnSp>
        <p:nvCxnSpPr>
          <p:cNvPr id="7" name="Connecteur droit avec flèche 6">
            <a:extLst>
              <a:ext uri="{FF2B5EF4-FFF2-40B4-BE49-F238E27FC236}">
                <a16:creationId xmlns:a16="http://schemas.microsoft.com/office/drawing/2014/main" id="{CFFE5A2F-209A-3921-72C3-4911DD92935A}"/>
              </a:ext>
            </a:extLst>
          </p:cNvPr>
          <p:cNvCxnSpPr/>
          <p:nvPr/>
        </p:nvCxnSpPr>
        <p:spPr>
          <a:xfrm>
            <a:off x="401638" y="3794125"/>
            <a:ext cx="11180762" cy="0"/>
          </a:xfrm>
          <a:prstGeom prst="straightConnector1">
            <a:avLst/>
          </a:prstGeom>
          <a:ln w="3175">
            <a:solidFill>
              <a:srgbClr val="009DA4"/>
            </a:solidFill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ZoneTexte 8">
            <a:extLst>
              <a:ext uri="{FF2B5EF4-FFF2-40B4-BE49-F238E27FC236}">
                <a16:creationId xmlns:a16="http://schemas.microsoft.com/office/drawing/2014/main" id="{B7506D63-E6EE-2CA6-26AB-7F7A2BA842E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8125" y="1406525"/>
            <a:ext cx="4205288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fr-FR" altLang="fr-FR" sz="1800" b="1">
                <a:solidFill>
                  <a:srgbClr val="009DA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Les origines antiques de la démocratie</a:t>
            </a:r>
            <a:endParaRPr lang="fr-CH" altLang="fr-FR" sz="1800" b="1">
              <a:solidFill>
                <a:srgbClr val="009DA4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AF9AF111-3105-1149-746F-0884DD4612F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63863" y="4292600"/>
            <a:ext cx="318135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fr-CH" altLang="fr-FR" sz="1800" b="1">
                <a:solidFill>
                  <a:srgbClr val="009DA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L’héritage romain</a:t>
            </a: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BB598590-E468-A219-85E9-FE4045DE4C7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83175" y="1579563"/>
            <a:ext cx="3824288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fr-CH" altLang="fr-FR" sz="1800" b="1">
                <a:solidFill>
                  <a:srgbClr val="009DA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Le recul médiéval</a:t>
            </a: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11F942CD-AC0A-00DA-7897-93FFD87A915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786688" y="4189413"/>
            <a:ext cx="4027487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fr-FR" altLang="fr-FR" sz="1800" b="1">
                <a:solidFill>
                  <a:srgbClr val="009DA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La naissance des démocraties modernes</a:t>
            </a:r>
            <a:endParaRPr lang="fr-CH" altLang="fr-FR" sz="1800" b="1">
              <a:solidFill>
                <a:srgbClr val="009DA4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7" name="ZoneTexte 16">
            <a:extLst>
              <a:ext uri="{FF2B5EF4-FFF2-40B4-BE49-F238E27FC236}">
                <a16:creationId xmlns:a16="http://schemas.microsoft.com/office/drawing/2014/main" id="{E84CCBC4-5DED-442F-5CBA-C8D9444ABB5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49300" y="1982788"/>
            <a:ext cx="3182938" cy="1476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fr-FR" altLang="fr-FR" sz="1800">
                <a:latin typeface="Segoe UI" panose="020B0502040204020203" pitchFamily="34" charset="0"/>
                <a:cs typeface="Segoe UI" panose="020B0502040204020203" pitchFamily="34" charset="0"/>
              </a:rPr>
              <a:t>La première véritable démocratie apparaît à </a:t>
            </a:r>
            <a:r>
              <a:rPr lang="fr-FR" altLang="fr-FR" sz="1800" b="1">
                <a:latin typeface="Segoe UI" panose="020B0502040204020203" pitchFamily="34" charset="0"/>
                <a:cs typeface="Segoe UI" panose="020B0502040204020203" pitchFamily="34" charset="0"/>
              </a:rPr>
              <a:t>Athènes</a:t>
            </a:r>
            <a:r>
              <a:rPr lang="fr-FR" altLang="fr-FR" sz="1800">
                <a:latin typeface="Segoe UI" panose="020B0502040204020203" pitchFamily="34" charset="0"/>
                <a:cs typeface="Segoe UI" panose="020B0502040204020203" pitchFamily="34" charset="0"/>
              </a:rPr>
              <a:t> au </a:t>
            </a:r>
            <a:r>
              <a:rPr lang="fr-FR" altLang="fr-FR" sz="1800" b="1">
                <a:latin typeface="Segoe UI" panose="020B0502040204020203" pitchFamily="34" charset="0"/>
                <a:cs typeface="Segoe UI" panose="020B0502040204020203" pitchFamily="34" charset="0"/>
              </a:rPr>
              <a:t>Ve siècle</a:t>
            </a:r>
            <a:r>
              <a:rPr lang="fr-FR" altLang="fr-FR" sz="1800">
                <a:latin typeface="Segoe UI" panose="020B0502040204020203" pitchFamily="34" charset="0"/>
                <a:cs typeface="Segoe UI" panose="020B0502040204020203" pitchFamily="34" charset="0"/>
              </a:rPr>
              <a:t> avant notre ère, malgré une citoyenneté limitée.</a:t>
            </a:r>
            <a:endParaRPr lang="fr-CH" altLang="fr-FR" sz="180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9" name="ZoneTexte 18">
            <a:extLst>
              <a:ext uri="{FF2B5EF4-FFF2-40B4-BE49-F238E27FC236}">
                <a16:creationId xmlns:a16="http://schemas.microsoft.com/office/drawing/2014/main" id="{3FB0C8C9-E857-31A0-A2ED-770C73EAB00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63863" y="4648200"/>
            <a:ext cx="3379787" cy="1476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fr-FR" altLang="fr-FR" sz="1800">
                <a:latin typeface="Segoe UI" panose="020B0502040204020203" pitchFamily="34" charset="0"/>
                <a:cs typeface="Segoe UI" panose="020B0502040204020203" pitchFamily="34" charset="0"/>
              </a:rPr>
              <a:t>La </a:t>
            </a:r>
            <a:r>
              <a:rPr lang="fr-FR" altLang="fr-FR" sz="1800" b="1">
                <a:latin typeface="Segoe UI" panose="020B0502040204020203" pitchFamily="34" charset="0"/>
                <a:cs typeface="Segoe UI" panose="020B0502040204020203" pitchFamily="34" charset="0"/>
              </a:rPr>
              <a:t>République romaine</a:t>
            </a:r>
            <a:r>
              <a:rPr lang="fr-FR" altLang="fr-FR" sz="1800">
                <a:latin typeface="Segoe UI" panose="020B0502040204020203" pitchFamily="34" charset="0"/>
                <a:cs typeface="Segoe UI" panose="020B0502040204020203" pitchFamily="34" charset="0"/>
              </a:rPr>
              <a:t> reprend le patrimoine politique grec et développe une véritable science du </a:t>
            </a:r>
            <a:r>
              <a:rPr lang="fr-FR" altLang="fr-FR" sz="1800" b="1">
                <a:latin typeface="Segoe UI" panose="020B0502040204020203" pitchFamily="34" charset="0"/>
                <a:cs typeface="Segoe UI" panose="020B0502040204020203" pitchFamily="34" charset="0"/>
              </a:rPr>
              <a:t>droit </a:t>
            </a:r>
            <a:r>
              <a:rPr lang="fr-FR" altLang="fr-FR" sz="1800">
                <a:latin typeface="Segoe UI" panose="020B0502040204020203" pitchFamily="34" charset="0"/>
                <a:cs typeface="Segoe UI" panose="020B0502040204020203" pitchFamily="34" charset="0"/>
              </a:rPr>
              <a:t>en organisant et codifiant les lois. </a:t>
            </a:r>
            <a:endParaRPr lang="fr-CH" altLang="fr-FR" sz="180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1" name="ZoneTexte 20">
            <a:extLst>
              <a:ext uri="{FF2B5EF4-FFF2-40B4-BE49-F238E27FC236}">
                <a16:creationId xmlns:a16="http://schemas.microsoft.com/office/drawing/2014/main" id="{C58CA681-1EB1-C2A8-A160-B592E86C33F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83175" y="1978025"/>
            <a:ext cx="3824288" cy="1477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fr-FR" altLang="fr-FR" sz="1800">
                <a:latin typeface="Segoe UI" panose="020B0502040204020203" pitchFamily="34" charset="0"/>
                <a:cs typeface="Segoe UI" panose="020B0502040204020203" pitchFamily="34" charset="0"/>
              </a:rPr>
              <a:t>Au Moyen Âge, le système </a:t>
            </a:r>
            <a:r>
              <a:rPr lang="fr-FR" altLang="fr-FR" sz="1800" b="1">
                <a:latin typeface="Segoe UI" panose="020B0502040204020203" pitchFamily="34" charset="0"/>
                <a:cs typeface="Segoe UI" panose="020B0502040204020203" pitchFamily="34" charset="0"/>
              </a:rPr>
              <a:t>féodal</a:t>
            </a:r>
            <a:r>
              <a:rPr lang="fr-FR" altLang="fr-FR" sz="1800">
                <a:latin typeface="Segoe UI" panose="020B0502040204020203" pitchFamily="34" charset="0"/>
                <a:cs typeface="Segoe UI" panose="020B0502040204020203" pitchFamily="34" charset="0"/>
              </a:rPr>
              <a:t> et le fondamentalisme </a:t>
            </a:r>
            <a:r>
              <a:rPr lang="fr-FR" altLang="fr-FR" sz="1800" b="1">
                <a:latin typeface="Segoe UI" panose="020B0502040204020203" pitchFamily="34" charset="0"/>
                <a:cs typeface="Segoe UI" panose="020B0502040204020203" pitchFamily="34" charset="0"/>
              </a:rPr>
              <a:t>religieux</a:t>
            </a:r>
            <a:r>
              <a:rPr lang="fr-FR" altLang="fr-FR" sz="1800">
                <a:latin typeface="Segoe UI" panose="020B0502040204020203" pitchFamily="34" charset="0"/>
                <a:cs typeface="Segoe UI" panose="020B0502040204020203" pitchFamily="34" charset="0"/>
              </a:rPr>
              <a:t> dominent l’Europe, le </a:t>
            </a:r>
            <a:r>
              <a:rPr lang="fr-FR" altLang="fr-FR" sz="1800" b="1">
                <a:latin typeface="Segoe UI" panose="020B0502040204020203" pitchFamily="34" charset="0"/>
                <a:cs typeface="Segoe UI" panose="020B0502040204020203" pitchFamily="34" charset="0"/>
              </a:rPr>
              <a:t>pape </a:t>
            </a:r>
            <a:r>
              <a:rPr lang="fr-FR" altLang="fr-FR" sz="1800">
                <a:latin typeface="Segoe UI" panose="020B0502040204020203" pitchFamily="34" charset="0"/>
                <a:cs typeface="Segoe UI" panose="020B0502040204020203" pitchFamily="34" charset="0"/>
              </a:rPr>
              <a:t>devenant la figure qui fédère et légitime le pouvoir.</a:t>
            </a:r>
            <a:endParaRPr lang="fr-CH" altLang="fr-FR" sz="180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3" name="ZoneTexte 22">
            <a:extLst>
              <a:ext uri="{FF2B5EF4-FFF2-40B4-BE49-F238E27FC236}">
                <a16:creationId xmlns:a16="http://schemas.microsoft.com/office/drawing/2014/main" id="{44113AE7-7BA7-C70F-1E22-C0659674CAF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151813" y="4760913"/>
            <a:ext cx="3297237" cy="1754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fr-FR" altLang="fr-FR" sz="1800">
                <a:latin typeface="Segoe UI" panose="020B0502040204020203" pitchFamily="34" charset="0"/>
                <a:cs typeface="Segoe UI" panose="020B0502040204020203" pitchFamily="34" charset="0"/>
              </a:rPr>
              <a:t>Des </a:t>
            </a:r>
            <a:r>
              <a:rPr lang="fr-FR" altLang="fr-FR" sz="1800" b="1">
                <a:latin typeface="Segoe UI" panose="020B0502040204020203" pitchFamily="34" charset="0"/>
                <a:cs typeface="Segoe UI" panose="020B0502040204020203" pitchFamily="34" charset="0"/>
              </a:rPr>
              <a:t>révolutions </a:t>
            </a:r>
            <a:r>
              <a:rPr lang="fr-FR" altLang="fr-FR" sz="1800">
                <a:latin typeface="Segoe UI" panose="020B0502040204020203" pitchFamily="34" charset="0"/>
                <a:cs typeface="Segoe UI" panose="020B0502040204020203" pitchFamily="34" charset="0"/>
              </a:rPr>
              <a:t>anglaise, américaine et française, nourries par les Lumières, émergent les </a:t>
            </a:r>
            <a:r>
              <a:rPr lang="fr-FR" altLang="fr-FR" sz="1800" b="1">
                <a:latin typeface="Segoe UI" panose="020B0502040204020203" pitchFamily="34" charset="0"/>
                <a:cs typeface="Segoe UI" panose="020B0502040204020203" pitchFamily="34" charset="0"/>
              </a:rPr>
              <a:t>États-nations</a:t>
            </a:r>
            <a:r>
              <a:rPr lang="fr-FR" altLang="fr-FR" sz="1800">
                <a:latin typeface="Segoe UI" panose="020B0502040204020203" pitchFamily="34" charset="0"/>
                <a:cs typeface="Segoe UI" panose="020B0502040204020203" pitchFamily="34" charset="0"/>
              </a:rPr>
              <a:t> démocratiques visant à limiter le pouvoir des dirigeants.</a:t>
            </a:r>
            <a:endParaRPr lang="fr-CH" altLang="fr-FR" sz="180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  <p:bldP spid="13" grpId="0"/>
      <p:bldP spid="15" grpId="0"/>
      <p:bldP spid="17" grpId="0"/>
      <p:bldP spid="19" grpId="0"/>
      <p:bldP spid="21" grpId="0"/>
      <p:bldP spid="2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Titre 1">
            <a:extLst>
              <a:ext uri="{FF2B5EF4-FFF2-40B4-BE49-F238E27FC236}">
                <a16:creationId xmlns:a16="http://schemas.microsoft.com/office/drawing/2014/main" id="{B5E46DB1-9ACB-ECB2-E9B2-63C6414F9C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-14288"/>
            <a:ext cx="10972800" cy="989013"/>
          </a:xfrm>
        </p:spPr>
        <p:txBody>
          <a:bodyPr/>
          <a:lstStyle/>
          <a:p>
            <a:r>
              <a:rPr lang="fr-CH" altLang="fr-FR" b="1">
                <a:latin typeface="Georgia" panose="02040502050405020303" pitchFamily="18" charset="0"/>
              </a:rPr>
              <a:t>Les formes de </a:t>
            </a:r>
            <a:r>
              <a:rPr lang="fr-CH" altLang="fr-FR" b="1">
                <a:solidFill>
                  <a:srgbClr val="009DA4"/>
                </a:solidFill>
                <a:latin typeface="Georgia" panose="02040502050405020303" pitchFamily="18" charset="0"/>
              </a:rPr>
              <a:t>démocratie</a:t>
            </a:r>
            <a:endParaRPr lang="fr-CH" altLang="fr-FR" b="1">
              <a:latin typeface="Georgia" panose="02040502050405020303" pitchFamily="18" charset="0"/>
            </a:endParaRPr>
          </a:p>
        </p:txBody>
      </p:sp>
      <p:pic>
        <p:nvPicPr>
          <p:cNvPr id="37890" name="Image 2" descr="Une image contenant texte, capture d’écran, Police, nombre&#10;&#10;Le contenu généré par l’IA peut être incorrect.">
            <a:extLst>
              <a:ext uri="{FF2B5EF4-FFF2-40B4-BE49-F238E27FC236}">
                <a16:creationId xmlns:a16="http://schemas.microsoft.com/office/drawing/2014/main" id="{C9021B42-CE61-204C-0C66-9A50BE78326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95475" y="781050"/>
            <a:ext cx="8401050" cy="6076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pull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3" name="Image 4" descr="Une image contenant texte, capture d’écran, dessin humoristique&#10;&#10;Le contenu généré par l’IA peut être incorrect.">
            <a:extLst>
              <a:ext uri="{FF2B5EF4-FFF2-40B4-BE49-F238E27FC236}">
                <a16:creationId xmlns:a16="http://schemas.microsoft.com/office/drawing/2014/main" id="{DE2C0408-9602-0DC5-9804-F8A20EBA012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8863" y="1335088"/>
            <a:ext cx="10074275" cy="5467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8914" name="Titre 1">
            <a:extLst>
              <a:ext uri="{FF2B5EF4-FFF2-40B4-BE49-F238E27FC236}">
                <a16:creationId xmlns:a16="http://schemas.microsoft.com/office/drawing/2014/main" id="{F82B2364-91F9-E01D-34F5-603285C6B9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0950" y="185738"/>
            <a:ext cx="9690100" cy="989012"/>
          </a:xfrm>
        </p:spPr>
        <p:txBody>
          <a:bodyPr/>
          <a:lstStyle/>
          <a:p>
            <a:r>
              <a:rPr lang="fr-CH" altLang="fr-FR" b="1">
                <a:latin typeface="Georgia" panose="02040502050405020303" pitchFamily="18" charset="0"/>
              </a:rPr>
              <a:t>Les moyens de </a:t>
            </a:r>
            <a:r>
              <a:rPr lang="fr-CH" altLang="fr-FR" b="1">
                <a:solidFill>
                  <a:srgbClr val="009DA4"/>
                </a:solidFill>
                <a:latin typeface="Georgia" panose="02040502050405020303" pitchFamily="18" charset="0"/>
              </a:rPr>
              <a:t>limiter</a:t>
            </a:r>
            <a:r>
              <a:rPr lang="fr-CH" altLang="fr-FR" b="1">
                <a:latin typeface="Georgia" panose="02040502050405020303" pitchFamily="18" charset="0"/>
              </a:rPr>
              <a:t> le pouvoir de l’État</a:t>
            </a:r>
          </a:p>
        </p:txBody>
      </p:sp>
    </p:spTree>
  </p:cSld>
  <p:clrMapOvr>
    <a:masterClrMapping/>
  </p:clrMapOvr>
  <p:transition spd="med">
    <p:pull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77EF5C2E-8BCD-63AE-F637-8A0EC1BE378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1174750"/>
            <a:ext cx="10972800" cy="5149850"/>
          </a:xfrm>
        </p:spPr>
        <p:txBody>
          <a:bodyPr/>
          <a:lstStyle/>
          <a:p>
            <a:pPr marL="0" indent="0">
              <a:buFont typeface="Arial" panose="020B0604020202020204" pitchFamily="34" charset="0"/>
              <a:buNone/>
              <a:defRPr/>
            </a:pPr>
            <a:r>
              <a:rPr lang="fr-FR" sz="2200" dirty="0">
                <a:latin typeface="Segoe UI" panose="020B0502040204020203" pitchFamily="34" charset="0"/>
                <a:cs typeface="Segoe UI" panose="020B0502040204020203" pitchFamily="34" charset="0"/>
              </a:rPr>
              <a:t>La Constitution fédérale suisse garantit une série de droits fondamentaux visant à protéger les libertés individuelles. Parmi ces droits essentiels, se trouvent : </a:t>
            </a:r>
          </a:p>
          <a:p>
            <a:pPr marL="457200" indent="-457200">
              <a:buFont typeface="+mj-lt"/>
              <a:buAutoNum type="arabicParenR"/>
              <a:defRPr/>
            </a:pPr>
            <a:r>
              <a:rPr lang="fr-FR" sz="2200" b="1" dirty="0">
                <a:solidFill>
                  <a:srgbClr val="009DA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le droit à la dignité humaine </a:t>
            </a:r>
            <a:r>
              <a:rPr lang="fr-FR" sz="2200" b="1" dirty="0">
                <a:latin typeface="Segoe UI" panose="020B0502040204020203" pitchFamily="34" charset="0"/>
                <a:cs typeface="Segoe UI" panose="020B0502040204020203" pitchFamily="34" charset="0"/>
              </a:rPr>
              <a:t>(art. 7) </a:t>
            </a:r>
            <a:r>
              <a:rPr lang="fr-FR" sz="2200" dirty="0">
                <a:latin typeface="Segoe UI" panose="020B0502040204020203" pitchFamily="34" charset="0"/>
                <a:cs typeface="Segoe UI" panose="020B0502040204020203" pitchFamily="34" charset="0"/>
              </a:rPr>
              <a:t>: « Aucune personne ne peut être soumise à des traitements dégradants ou inhumains » ; </a:t>
            </a:r>
          </a:p>
          <a:p>
            <a:pPr marL="457200" indent="-457200">
              <a:buFont typeface="+mj-lt"/>
              <a:buAutoNum type="arabicParenR"/>
              <a:defRPr/>
            </a:pPr>
            <a:r>
              <a:rPr lang="fr-FR" sz="2200" b="1" dirty="0">
                <a:solidFill>
                  <a:srgbClr val="009DA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le droit à l’égalité </a:t>
            </a:r>
            <a:r>
              <a:rPr lang="fr-FR" sz="2200" b="1" dirty="0">
                <a:latin typeface="Segoe UI" panose="020B0502040204020203" pitchFamily="34" charset="0"/>
                <a:cs typeface="Segoe UI" panose="020B0502040204020203" pitchFamily="34" charset="0"/>
              </a:rPr>
              <a:t>(art. 8) </a:t>
            </a:r>
            <a:r>
              <a:rPr lang="fr-FR" sz="2200" dirty="0">
                <a:latin typeface="Segoe UI" panose="020B0502040204020203" pitchFamily="34" charset="0"/>
                <a:cs typeface="Segoe UI" panose="020B0502040204020203" pitchFamily="34" charset="0"/>
              </a:rPr>
              <a:t>: « Nul ne doit subir de discrimination. L’homme et la femme sont égaux en droit » ; </a:t>
            </a:r>
          </a:p>
          <a:p>
            <a:pPr marL="457200" indent="-457200">
              <a:buFont typeface="+mj-lt"/>
              <a:buAutoNum type="arabicParenR"/>
              <a:defRPr/>
            </a:pPr>
            <a:r>
              <a:rPr lang="fr-FR" sz="2200" b="1" dirty="0">
                <a:solidFill>
                  <a:srgbClr val="009DA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le droit à la vie et à la liberté personnelle </a:t>
            </a:r>
            <a:r>
              <a:rPr lang="fr-FR" sz="2200" b="1" dirty="0">
                <a:latin typeface="Segoe UI" panose="020B0502040204020203" pitchFamily="34" charset="0"/>
                <a:cs typeface="Segoe UI" panose="020B0502040204020203" pitchFamily="34" charset="0"/>
              </a:rPr>
              <a:t>(art. 10)</a:t>
            </a:r>
            <a:r>
              <a:rPr lang="fr-FR" sz="2200" dirty="0">
                <a:latin typeface="Segoe UI" panose="020B0502040204020203" pitchFamily="34" charset="0"/>
                <a:cs typeface="Segoe UI" panose="020B0502040204020203" pitchFamily="34" charset="0"/>
              </a:rPr>
              <a:t> : « Tout être humain a droit à la vie. La peine de mort et la torture sont interdites » ; </a:t>
            </a:r>
          </a:p>
          <a:p>
            <a:pPr marL="457200" indent="-457200">
              <a:buFont typeface="+mj-lt"/>
              <a:buAutoNum type="arabicParenR"/>
              <a:defRPr/>
            </a:pPr>
            <a:r>
              <a:rPr lang="fr-FR" sz="2200" b="1" dirty="0">
                <a:solidFill>
                  <a:srgbClr val="009DA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la protection de la sphère privée </a:t>
            </a:r>
            <a:r>
              <a:rPr lang="fr-FR" sz="2200" b="1" dirty="0">
                <a:latin typeface="Segoe UI" panose="020B0502040204020203" pitchFamily="34" charset="0"/>
                <a:cs typeface="Segoe UI" panose="020B0502040204020203" pitchFamily="34" charset="0"/>
              </a:rPr>
              <a:t>(art. 13)</a:t>
            </a:r>
            <a:r>
              <a:rPr lang="fr-FR" sz="2200" dirty="0">
                <a:latin typeface="Segoe UI" panose="020B0502040204020203" pitchFamily="34" charset="0"/>
                <a:cs typeface="Segoe UI" panose="020B0502040204020203" pitchFamily="34" charset="0"/>
              </a:rPr>
              <a:t> : « Toute personne a droit au respect de sa vie privée et familiale » ; </a:t>
            </a:r>
          </a:p>
          <a:p>
            <a:pPr marL="457200" indent="-457200">
              <a:buFont typeface="+mj-lt"/>
              <a:buAutoNum type="arabicParenR"/>
              <a:defRPr/>
            </a:pPr>
            <a:r>
              <a:rPr lang="fr-FR" sz="2200" b="1" dirty="0">
                <a:solidFill>
                  <a:srgbClr val="009DA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la liberté de conscience et de croyance </a:t>
            </a:r>
            <a:r>
              <a:rPr lang="fr-FR" sz="2200" b="1" dirty="0">
                <a:latin typeface="Segoe UI" panose="020B0502040204020203" pitchFamily="34" charset="0"/>
                <a:cs typeface="Segoe UI" panose="020B0502040204020203" pitchFamily="34" charset="0"/>
              </a:rPr>
              <a:t>(art. 15) </a:t>
            </a:r>
            <a:r>
              <a:rPr lang="fr-FR" sz="2200" dirty="0">
                <a:latin typeface="Segoe UI" panose="020B0502040204020203" pitchFamily="34" charset="0"/>
                <a:cs typeface="Segoe UI" panose="020B0502040204020203" pitchFamily="34" charset="0"/>
              </a:rPr>
              <a:t>: « Toute personne a le droit de choisir librement sa religion, de suivre et de professer un enseignement religieux » ; </a:t>
            </a:r>
          </a:p>
          <a:p>
            <a:pPr marL="457200" indent="-457200">
              <a:buFont typeface="+mj-lt"/>
              <a:buAutoNum type="arabicParenR"/>
              <a:defRPr/>
            </a:pPr>
            <a:r>
              <a:rPr lang="fr-FR" sz="2200" b="1" dirty="0">
                <a:solidFill>
                  <a:srgbClr val="009DA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les droits politiques </a:t>
            </a:r>
            <a:r>
              <a:rPr lang="fr-FR" sz="2200" b="1" dirty="0">
                <a:latin typeface="Segoe UI" panose="020B0502040204020203" pitchFamily="34" charset="0"/>
                <a:cs typeface="Segoe UI" panose="020B0502040204020203" pitchFamily="34" charset="0"/>
              </a:rPr>
              <a:t>(art. 34)</a:t>
            </a:r>
            <a:r>
              <a:rPr lang="fr-FR" sz="2200" dirty="0">
                <a:solidFill>
                  <a:srgbClr val="009DA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 </a:t>
            </a:r>
            <a:r>
              <a:rPr lang="fr-FR" sz="2200" dirty="0">
                <a:latin typeface="Segoe UI" panose="020B0502040204020203" pitchFamily="34" charset="0"/>
                <a:cs typeface="Segoe UI" panose="020B0502040204020203" pitchFamily="34" charset="0"/>
              </a:rPr>
              <a:t>: « Ils protègent la libre formation de l’opinion des citoyens et l’expression fidèle de leur volonté. »</a:t>
            </a:r>
            <a:endParaRPr lang="fr-CH" sz="2200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9938" name="Titre 1">
            <a:extLst>
              <a:ext uri="{FF2B5EF4-FFF2-40B4-BE49-F238E27FC236}">
                <a16:creationId xmlns:a16="http://schemas.microsoft.com/office/drawing/2014/main" id="{52AAC4DE-7473-DB10-EDBA-895E29A6D9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0950" y="185738"/>
            <a:ext cx="9690100" cy="989012"/>
          </a:xfrm>
        </p:spPr>
        <p:txBody>
          <a:bodyPr/>
          <a:lstStyle/>
          <a:p>
            <a:r>
              <a:rPr lang="fr-CH" altLang="fr-FR" b="1">
                <a:latin typeface="Georgia" panose="02040502050405020303" pitchFamily="18" charset="0"/>
              </a:rPr>
              <a:t>Les </a:t>
            </a:r>
            <a:r>
              <a:rPr lang="fr-CH" altLang="fr-FR" b="1">
                <a:solidFill>
                  <a:srgbClr val="009DA4"/>
                </a:solidFill>
                <a:latin typeface="Georgia" panose="02040502050405020303" pitchFamily="18" charset="0"/>
              </a:rPr>
              <a:t>droits fondamentaux</a:t>
            </a:r>
            <a:endParaRPr lang="fr-CH" altLang="fr-FR" b="1">
              <a:latin typeface="Georgia" panose="02040502050405020303" pitchFamily="18" charset="0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77C2BFF6-4050-32E9-96CB-8BD76EE5D0C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0700" y="1174750"/>
            <a:ext cx="10958513" cy="5830888"/>
          </a:xfrm>
        </p:spPr>
        <p:txBody>
          <a:bodyPr/>
          <a:lstStyle/>
          <a:p>
            <a:pPr eaLnBrk="1" hangingPunct="1">
              <a:lnSpc>
                <a:spcPct val="80000"/>
              </a:lnSpc>
              <a:spcAft>
                <a:spcPts val="1200"/>
              </a:spcAft>
              <a:buFont typeface="Arial" panose="020B0604020202020204" pitchFamily="34" charset="0"/>
              <a:buNone/>
              <a:defRPr/>
            </a:pPr>
            <a:r>
              <a:rPr lang="fr-FR" altLang="fr-FR" sz="2400" dirty="0">
                <a:latin typeface="Segoe UI" panose="020B0502040204020203" pitchFamily="34" charset="0"/>
                <a:cs typeface="Segoe UI" panose="020B0502040204020203" pitchFamily="34" charset="0"/>
              </a:rPr>
              <a:t>	Les droits fondamentaux ne sont pas absolus. Des </a:t>
            </a:r>
            <a:r>
              <a:rPr lang="fr-FR" altLang="fr-FR" sz="2400" b="1" dirty="0">
                <a:latin typeface="Segoe UI" panose="020B0502040204020203" pitchFamily="34" charset="0"/>
                <a:cs typeface="Segoe UI" panose="020B0502040204020203" pitchFamily="34" charset="0"/>
              </a:rPr>
              <a:t>restrictions</a:t>
            </a:r>
            <a:r>
              <a:rPr lang="fr-FR" altLang="fr-FR" sz="2400" dirty="0">
                <a:latin typeface="Segoe UI" panose="020B0502040204020203" pitchFamily="34" charset="0"/>
                <a:cs typeface="Segoe UI" panose="020B0502040204020203" pitchFamily="34" charset="0"/>
              </a:rPr>
              <a:t> à ces droits sont possibles à certaines conditions </a:t>
            </a:r>
            <a:r>
              <a:rPr lang="fr-FR" altLang="fr-FR" sz="2400" b="1" dirty="0">
                <a:latin typeface="Segoe UI" panose="020B0502040204020203" pitchFamily="34" charset="0"/>
                <a:cs typeface="Segoe UI" panose="020B0502040204020203" pitchFamily="34" charset="0"/>
              </a:rPr>
              <a:t>(art. 36)</a:t>
            </a:r>
            <a:r>
              <a:rPr lang="fr-FR" altLang="fr-FR" sz="2400" dirty="0">
                <a:latin typeface="Segoe UI" panose="020B0502040204020203" pitchFamily="34" charset="0"/>
                <a:cs typeface="Segoe UI" panose="020B0502040204020203" pitchFamily="34" charset="0"/>
              </a:rPr>
              <a:t> :</a:t>
            </a:r>
          </a:p>
          <a:p>
            <a:pPr marL="914400" lvl="1" indent="-514350" eaLnBrk="1" hangingPunct="1">
              <a:lnSpc>
                <a:spcPct val="80000"/>
              </a:lnSpc>
              <a:buFont typeface="Calibri" panose="020F0502020204030204" pitchFamily="34" charset="0"/>
              <a:buAutoNum type="arabicParenR"/>
              <a:defRPr/>
            </a:pPr>
            <a:r>
              <a:rPr lang="fr-FR" altLang="fr-FR" sz="2400" b="1" dirty="0">
                <a:solidFill>
                  <a:srgbClr val="009DA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Base légale </a:t>
            </a:r>
            <a:r>
              <a:rPr lang="fr-FR" altLang="fr-FR" sz="2400" b="1" dirty="0">
                <a:latin typeface="Segoe UI" panose="020B0502040204020203" pitchFamily="34" charset="0"/>
                <a:cs typeface="Segoe UI" panose="020B0502040204020203" pitchFamily="34" charset="0"/>
              </a:rPr>
              <a:t>(art. 36 I)</a:t>
            </a:r>
          </a:p>
          <a:p>
            <a:pPr marL="914400" lvl="1" indent="-514350" eaLnBrk="1" hangingPunct="1">
              <a:lnSpc>
                <a:spcPct val="80000"/>
              </a:lnSpc>
              <a:spcAft>
                <a:spcPts val="600"/>
              </a:spcAft>
              <a:buFont typeface="Arial" panose="020B0604020202020204" pitchFamily="34" charset="0"/>
              <a:buNone/>
              <a:defRPr/>
            </a:pPr>
            <a:r>
              <a:rPr lang="fr-FR" altLang="fr-FR" sz="2400" dirty="0">
                <a:latin typeface="Segoe UI" panose="020B0502040204020203" pitchFamily="34" charset="0"/>
                <a:cs typeface="Segoe UI" panose="020B0502040204020203" pitchFamily="34" charset="0"/>
              </a:rPr>
              <a:t>	L’État ne peut restreindre un droit constitutionnel que si son intervention est prévue par une disposition légale. Les cas de danger sérieux, direct et imminent sont réservés.</a:t>
            </a:r>
          </a:p>
          <a:p>
            <a:pPr marL="914400" lvl="1" indent="-514350" eaLnBrk="1" hangingPunct="1">
              <a:lnSpc>
                <a:spcPct val="80000"/>
              </a:lnSpc>
              <a:buFont typeface="Calibri" panose="020F0502020204030204" pitchFamily="34" charset="0"/>
              <a:buAutoNum type="arabicParenR" startAt="2"/>
              <a:defRPr/>
            </a:pPr>
            <a:r>
              <a:rPr lang="fr-FR" altLang="fr-FR" sz="2400" b="1" dirty="0">
                <a:solidFill>
                  <a:srgbClr val="009DA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Intérêt public </a:t>
            </a:r>
            <a:r>
              <a:rPr lang="fr-FR" altLang="fr-FR" sz="2400" b="1" dirty="0">
                <a:latin typeface="Segoe UI" panose="020B0502040204020203" pitchFamily="34" charset="0"/>
                <a:cs typeface="Segoe UI" panose="020B0502040204020203" pitchFamily="34" charset="0"/>
              </a:rPr>
              <a:t>(art. 36 II)</a:t>
            </a:r>
          </a:p>
          <a:p>
            <a:pPr marL="914400" lvl="1" indent="-514350" eaLnBrk="1" hangingPunct="1">
              <a:lnSpc>
                <a:spcPct val="80000"/>
              </a:lnSpc>
              <a:spcAft>
                <a:spcPts val="600"/>
              </a:spcAft>
              <a:buFont typeface="Arial" panose="020B0604020202020204" pitchFamily="34" charset="0"/>
              <a:buNone/>
              <a:defRPr/>
            </a:pPr>
            <a:r>
              <a:rPr lang="fr-FR" altLang="fr-FR" sz="2400" dirty="0">
                <a:latin typeface="Segoe UI" panose="020B0502040204020203" pitchFamily="34" charset="0"/>
                <a:cs typeface="Segoe UI" panose="020B0502040204020203" pitchFamily="34" charset="0"/>
              </a:rPr>
              <a:t>	L’État ne peut intervenir que pour protéger un droit fondamental d’autrui ou pour un motif d’intérêt public, soit notamment pour maintenir l’ordre public (sécurité publique, tranquillité, santé, moralité, bonne foi).</a:t>
            </a:r>
          </a:p>
          <a:p>
            <a:pPr marL="914400" lvl="1" indent="-514350" eaLnBrk="1" hangingPunct="1">
              <a:lnSpc>
                <a:spcPct val="80000"/>
              </a:lnSpc>
              <a:buFont typeface="Calibri" panose="020F0502020204030204" pitchFamily="34" charset="0"/>
              <a:buAutoNum type="arabicParenR" startAt="3"/>
              <a:defRPr/>
            </a:pPr>
            <a:r>
              <a:rPr lang="fr-FR" altLang="fr-FR" sz="2400" b="1" dirty="0">
                <a:solidFill>
                  <a:srgbClr val="009DA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Proportionnalité</a:t>
            </a:r>
            <a:r>
              <a:rPr lang="fr-FR" altLang="fr-FR" sz="2400" b="1" dirty="0">
                <a:latin typeface="Segoe UI" panose="020B0502040204020203" pitchFamily="34" charset="0"/>
                <a:cs typeface="Segoe UI" panose="020B0502040204020203" pitchFamily="34" charset="0"/>
              </a:rPr>
              <a:t> (art. 36 III)</a:t>
            </a:r>
          </a:p>
          <a:p>
            <a:pPr marL="914400" lvl="1" indent="-514350" eaLnBrk="1" hangingPunct="1">
              <a:lnSpc>
                <a:spcPct val="80000"/>
              </a:lnSpc>
              <a:spcAft>
                <a:spcPts val="600"/>
              </a:spcAft>
              <a:buFont typeface="Arial" panose="020B0604020202020204" pitchFamily="34" charset="0"/>
              <a:buNone/>
              <a:defRPr/>
            </a:pPr>
            <a:r>
              <a:rPr lang="fr-FR" altLang="fr-FR" sz="2400" dirty="0">
                <a:latin typeface="Segoe UI" panose="020B0502040204020203" pitchFamily="34" charset="0"/>
                <a:cs typeface="Segoe UI" panose="020B0502040204020203" pitchFamily="34" charset="0"/>
              </a:rPr>
              <a:t>	La restriction doit être adaptée au but visé, nécessaire et la moins contraignante possible.</a:t>
            </a:r>
          </a:p>
          <a:p>
            <a:pPr marL="400050" lvl="1" indent="0" eaLnBrk="1" hangingPunct="1">
              <a:lnSpc>
                <a:spcPct val="80000"/>
              </a:lnSpc>
              <a:buClr>
                <a:srgbClr val="FF0000"/>
              </a:buClr>
              <a:buFont typeface="Arial" panose="020B0604020202020204" pitchFamily="34" charset="0"/>
              <a:buNone/>
              <a:defRPr/>
            </a:pPr>
            <a:r>
              <a:rPr lang="fr-FR" altLang="fr-FR" sz="2400" b="1" dirty="0">
                <a:solidFill>
                  <a:srgbClr val="009DA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4)</a:t>
            </a:r>
            <a:r>
              <a:rPr lang="fr-FR" altLang="fr-FR" sz="2400" b="1" dirty="0">
                <a:latin typeface="Segoe UI" panose="020B0502040204020203" pitchFamily="34" charset="0"/>
                <a:cs typeface="Segoe UI" panose="020B0502040204020203" pitchFamily="34" charset="0"/>
              </a:rPr>
              <a:t>	</a:t>
            </a:r>
            <a:r>
              <a:rPr lang="fr-FR" altLang="fr-FR" sz="2400" b="1" dirty="0">
                <a:solidFill>
                  <a:srgbClr val="009DA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Essence</a:t>
            </a:r>
            <a:r>
              <a:rPr lang="fr-FR" altLang="fr-FR" sz="2400" b="1" dirty="0">
                <a:latin typeface="Segoe UI" panose="020B0502040204020203" pitchFamily="34" charset="0"/>
                <a:cs typeface="Segoe UI" panose="020B0502040204020203" pitchFamily="34" charset="0"/>
              </a:rPr>
              <a:t> (art. 36 IV)</a:t>
            </a:r>
          </a:p>
          <a:p>
            <a:pPr marL="914400" lvl="1" indent="-514350" eaLnBrk="1" hangingPunct="1">
              <a:lnSpc>
                <a:spcPct val="80000"/>
              </a:lnSpc>
              <a:buFont typeface="Arial" panose="020B0604020202020204" pitchFamily="34" charset="0"/>
              <a:buNone/>
              <a:defRPr/>
            </a:pPr>
            <a:r>
              <a:rPr lang="fr-FR" altLang="fr-FR" sz="2400" dirty="0">
                <a:latin typeface="Segoe UI" panose="020B0502040204020203" pitchFamily="34" charset="0"/>
                <a:cs typeface="Segoe UI" panose="020B0502040204020203" pitchFamily="34" charset="0"/>
              </a:rPr>
              <a:t>	L’intervention étatique ne doit pas vider la liberté de sa substance.</a:t>
            </a:r>
          </a:p>
        </p:txBody>
      </p:sp>
      <p:sp>
        <p:nvSpPr>
          <p:cNvPr id="40962" name="Titre 1">
            <a:extLst>
              <a:ext uri="{FF2B5EF4-FFF2-40B4-BE49-F238E27FC236}">
                <a16:creationId xmlns:a16="http://schemas.microsoft.com/office/drawing/2014/main" id="{24B43009-862E-B8D4-FBD9-E8B81FCFB4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0950" y="185738"/>
            <a:ext cx="9690100" cy="989012"/>
          </a:xfrm>
        </p:spPr>
        <p:txBody>
          <a:bodyPr/>
          <a:lstStyle/>
          <a:p>
            <a:r>
              <a:rPr lang="fr-CH" altLang="fr-FR" b="1">
                <a:latin typeface="Georgia" panose="02040502050405020303" pitchFamily="18" charset="0"/>
              </a:rPr>
              <a:t>Les </a:t>
            </a:r>
            <a:r>
              <a:rPr lang="fr-CH" altLang="fr-FR" b="1">
                <a:solidFill>
                  <a:srgbClr val="009DA4"/>
                </a:solidFill>
                <a:latin typeface="Georgia" panose="02040502050405020303" pitchFamily="18" charset="0"/>
              </a:rPr>
              <a:t>droits fondamentaux</a:t>
            </a:r>
            <a:endParaRPr lang="fr-CH" altLang="fr-FR" b="1">
              <a:latin typeface="Georgia" panose="02040502050405020303" pitchFamily="18" charset="0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bldLvl="4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5" name="Image 4" descr="Une image contenant carte&#10;&#10;Le contenu généré par l’IA peut être incorrect.">
            <a:extLst>
              <a:ext uri="{FF2B5EF4-FFF2-40B4-BE49-F238E27FC236}">
                <a16:creationId xmlns:a16="http://schemas.microsoft.com/office/drawing/2014/main" id="{7E58EFEE-FCA5-DEDA-84BE-674622EE66B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34"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Bouton d’action : avant ou précédent 1">
            <a:hlinkClick r:id="rId3" highlightClick="1"/>
            <a:extLst>
              <a:ext uri="{FF2B5EF4-FFF2-40B4-BE49-F238E27FC236}">
                <a16:creationId xmlns:a16="http://schemas.microsoft.com/office/drawing/2014/main" id="{6B621B50-EE17-16D0-802D-BAA0E88CCEBD}"/>
              </a:ext>
            </a:extLst>
          </p:cNvPr>
          <p:cNvSpPr/>
          <p:nvPr/>
        </p:nvSpPr>
        <p:spPr>
          <a:xfrm>
            <a:off x="5574792" y="2907792"/>
            <a:ext cx="1042416" cy="1042416"/>
          </a:xfrm>
          <a:prstGeom prst="actionButtonForwardNext">
            <a:avLst/>
          </a:prstGeom>
          <a:solidFill>
            <a:srgbClr val="009DA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H"/>
          </a:p>
        </p:txBody>
      </p:sp>
    </p:spTree>
  </p:cSld>
  <p:clrMapOvr>
    <a:masterClrMapping/>
  </p:clrMapOvr>
  <p:transition spd="med">
    <p:pull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C315E46E-0B73-91BB-A2E6-7CFFF0E4E6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60400" y="1208088"/>
            <a:ext cx="10902950" cy="4011612"/>
          </a:xfrm>
        </p:spPr>
        <p:txBody>
          <a:bodyPr/>
          <a:lstStyle/>
          <a:p>
            <a:pPr>
              <a:spcAft>
                <a:spcPts val="1200"/>
              </a:spcAft>
              <a:buClr>
                <a:srgbClr val="009DA4"/>
              </a:buClr>
            </a:pPr>
            <a:r>
              <a:rPr lang="fr-FR" altLang="fr-FR" sz="2000">
                <a:latin typeface="Segoe UI" panose="020B0502040204020203" pitchFamily="34" charset="0"/>
                <a:cs typeface="Segoe UI" panose="020B0502040204020203" pitchFamily="34" charset="0"/>
              </a:rPr>
              <a:t>Le </a:t>
            </a:r>
            <a:r>
              <a:rPr lang="fr-FR" altLang="fr-FR" sz="2000" b="1">
                <a:latin typeface="Segoe UI" panose="020B0502040204020203" pitchFamily="34" charset="0"/>
                <a:cs typeface="Segoe UI" panose="020B0502040204020203" pitchFamily="34" charset="0"/>
              </a:rPr>
              <a:t>fédéralisme</a:t>
            </a:r>
            <a:r>
              <a:rPr lang="fr-FR" altLang="fr-FR" sz="2000">
                <a:latin typeface="Segoe UI" panose="020B0502040204020203" pitchFamily="34" charset="0"/>
                <a:cs typeface="Segoe UI" panose="020B0502040204020203" pitchFamily="34" charset="0"/>
              </a:rPr>
              <a:t> est une manière d’organiser l’État en partageant le pouvoir politique entre le centre et les régions. Il s’agit d’une forme de séparation verticale des pouvoirs. </a:t>
            </a:r>
          </a:p>
          <a:p>
            <a:pPr>
              <a:spcAft>
                <a:spcPts val="1200"/>
              </a:spcAft>
              <a:buClr>
                <a:srgbClr val="009DA4"/>
              </a:buClr>
            </a:pPr>
            <a:r>
              <a:rPr lang="fr-FR" altLang="fr-FR" sz="2000">
                <a:latin typeface="Segoe UI" panose="020B0502040204020203" pitchFamily="34" charset="0"/>
                <a:cs typeface="Segoe UI" panose="020B0502040204020203" pitchFamily="34" charset="0"/>
              </a:rPr>
              <a:t>Chaque région dispose d’une certaine autonomie. L’unité est assurée par l’existence d’institutions fédérales dont </a:t>
            </a:r>
            <a:r>
              <a:rPr lang="fr-FR" altLang="fr-FR" sz="2000" b="1">
                <a:latin typeface="Segoe UI" panose="020B0502040204020203" pitchFamily="34" charset="0"/>
                <a:cs typeface="Segoe UI" panose="020B0502040204020203" pitchFamily="34" charset="0"/>
              </a:rPr>
              <a:t>les lois priment celles des régions</a:t>
            </a:r>
            <a:r>
              <a:rPr lang="fr-FR" altLang="fr-FR" sz="2000">
                <a:latin typeface="Segoe UI" panose="020B0502040204020203" pitchFamily="34" charset="0"/>
                <a:cs typeface="Segoe UI" panose="020B0502040204020203" pitchFamily="34" charset="0"/>
              </a:rPr>
              <a:t>. </a:t>
            </a:r>
          </a:p>
          <a:p>
            <a:pPr>
              <a:spcAft>
                <a:spcPts val="1200"/>
              </a:spcAft>
              <a:buClr>
                <a:srgbClr val="009DA4"/>
              </a:buClr>
            </a:pPr>
            <a:r>
              <a:rPr lang="fr-FR" altLang="fr-FR" sz="2000">
                <a:latin typeface="Segoe UI" panose="020B0502040204020203" pitchFamily="34" charset="0"/>
                <a:cs typeface="Segoe UI" panose="020B0502040204020203" pitchFamily="34" charset="0"/>
              </a:rPr>
              <a:t>Le fédéralisme s’avère être une forme d’organisation particulièrement appropriée pour gérer des États de grande taille ou du moins composés de </a:t>
            </a:r>
            <a:r>
              <a:rPr lang="fr-FR" altLang="fr-FR" sz="2000" b="1">
                <a:latin typeface="Segoe UI" panose="020B0502040204020203" pitchFamily="34" charset="0"/>
                <a:cs typeface="Segoe UI" panose="020B0502040204020203" pitchFamily="34" charset="0"/>
              </a:rPr>
              <a:t>nombreuses minorités</a:t>
            </a:r>
            <a:r>
              <a:rPr lang="fr-FR" altLang="fr-FR" sz="2000">
                <a:latin typeface="Segoe UI" panose="020B0502040204020203" pitchFamily="34" charset="0"/>
                <a:cs typeface="Segoe UI" panose="020B0502040204020203" pitchFamily="34" charset="0"/>
              </a:rPr>
              <a:t> différentes. </a:t>
            </a:r>
          </a:p>
          <a:p>
            <a:pPr>
              <a:spcAft>
                <a:spcPts val="1200"/>
              </a:spcAft>
              <a:buClr>
                <a:srgbClr val="009DA4"/>
              </a:buClr>
            </a:pPr>
            <a:r>
              <a:rPr lang="fr-FR" altLang="fr-FR" sz="2000">
                <a:latin typeface="Segoe UI" panose="020B0502040204020203" pitchFamily="34" charset="0"/>
                <a:cs typeface="Segoe UI" panose="020B0502040204020203" pitchFamily="34" charset="0"/>
              </a:rPr>
              <a:t>En </a:t>
            </a:r>
            <a:r>
              <a:rPr lang="fr-FR" altLang="fr-FR" sz="2000" b="1">
                <a:latin typeface="Segoe UI" panose="020B0502040204020203" pitchFamily="34" charset="0"/>
                <a:cs typeface="Segoe UI" panose="020B0502040204020203" pitchFamily="34" charset="0"/>
              </a:rPr>
              <a:t>Suisse</a:t>
            </a:r>
            <a:r>
              <a:rPr lang="fr-FR" altLang="fr-FR" sz="2000">
                <a:latin typeface="Segoe UI" panose="020B0502040204020203" pitchFamily="34" charset="0"/>
                <a:cs typeface="Segoe UI" panose="020B0502040204020203" pitchFamily="34" charset="0"/>
              </a:rPr>
              <a:t>, les régions situées aujourd’hui sur le territoire helvétique ont connu diverses formes d’organisation avant de s’administrer sous la forme d’une fédération.</a:t>
            </a:r>
          </a:p>
        </p:txBody>
      </p:sp>
      <p:cxnSp>
        <p:nvCxnSpPr>
          <p:cNvPr id="4" name="Connecteur droit avec flèche 3">
            <a:extLst>
              <a:ext uri="{FF2B5EF4-FFF2-40B4-BE49-F238E27FC236}">
                <a16:creationId xmlns:a16="http://schemas.microsoft.com/office/drawing/2014/main" id="{EF549530-04E4-9545-6F34-F90DA12DA685}"/>
              </a:ext>
            </a:extLst>
          </p:cNvPr>
          <p:cNvCxnSpPr>
            <a:cxnSpLocks/>
          </p:cNvCxnSpPr>
          <p:nvPr/>
        </p:nvCxnSpPr>
        <p:spPr>
          <a:xfrm>
            <a:off x="844550" y="5905500"/>
            <a:ext cx="10591800" cy="0"/>
          </a:xfrm>
          <a:prstGeom prst="straightConnector1">
            <a:avLst/>
          </a:prstGeom>
          <a:ln w="3175">
            <a:solidFill>
              <a:srgbClr val="009DA4"/>
            </a:solidFill>
            <a:headEnd type="none" w="med" len="med"/>
            <a:tailEnd type="triangl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ZoneTexte 5">
            <a:extLst>
              <a:ext uri="{FF2B5EF4-FFF2-40B4-BE49-F238E27FC236}">
                <a16:creationId xmlns:a16="http://schemas.microsoft.com/office/drawing/2014/main" id="{2BEC1D56-3CCD-2980-F959-F4C6F192DF5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69213" y="6046788"/>
            <a:ext cx="39084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fr-FR" sz="2000">
                <a:latin typeface="Segoe UI" panose="020B0502040204020203" pitchFamily="34" charset="0"/>
                <a:cs typeface="Segoe UI" panose="020B0502040204020203" pitchFamily="34" charset="0"/>
              </a:rPr>
              <a:t>Les États sont fortement intégrés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D0ECE220-4717-E19E-6F52-F9CCD7B2D77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55663" y="6046788"/>
            <a:ext cx="398145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fr-FR" sz="2000">
                <a:latin typeface="Segoe UI" panose="020B0502040204020203" pitchFamily="34" charset="0"/>
                <a:cs typeface="Segoe UI" panose="020B0502040204020203" pitchFamily="34" charset="0"/>
              </a:rPr>
              <a:t>Les États sont faiblement intégrés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342D7630-4908-8ECC-21F0-A25D40062EB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46275" y="4648200"/>
            <a:ext cx="11382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fr-FR" sz="2000" b="1">
                <a:solidFill>
                  <a:srgbClr val="009DA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Alliance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8F2442E3-482A-4F8D-4998-1372E54D388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56038" y="4648200"/>
            <a:ext cx="19177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fr-FR" sz="2000" b="1">
                <a:solidFill>
                  <a:srgbClr val="009DA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Confédération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B6864A70-C058-74E0-9899-932527CDA23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18275" y="4648200"/>
            <a:ext cx="147955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fr-FR" sz="2000" b="1">
                <a:solidFill>
                  <a:srgbClr val="009DA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Fédération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2912AEAC-B847-E282-986B-070037C0EC8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755063" y="4648200"/>
            <a:ext cx="1662112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fr-FR" sz="2000" b="1">
                <a:solidFill>
                  <a:srgbClr val="009DA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État unitaire</a:t>
            </a: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A275CF75-22FC-1A40-E386-0A809282CC7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98638" y="5376863"/>
            <a:ext cx="1389062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fr-FR" sz="2000">
                <a:latin typeface="Segoe UI" panose="020B0502040204020203" pitchFamily="34" charset="0"/>
                <a:cs typeface="Segoe UI" panose="020B0502040204020203" pitchFamily="34" charset="0"/>
              </a:rPr>
              <a:t>1291-1798</a:t>
            </a: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3AFEB7AA-0842-36A0-8834-003DFFF0DEF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78275" y="5376863"/>
            <a:ext cx="139065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fr-FR" sz="2000">
                <a:latin typeface="Segoe UI" panose="020B0502040204020203" pitchFamily="34" charset="0"/>
                <a:cs typeface="Segoe UI" panose="020B0502040204020203" pitchFamily="34" charset="0"/>
              </a:rPr>
              <a:t>1803-1848</a:t>
            </a:r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D8B9E080-3C8F-6A18-6E5C-A7FFFDF62B2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46813" y="5376863"/>
            <a:ext cx="212407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fr-FR" sz="2000">
                <a:latin typeface="Segoe UI" panose="020B0502040204020203" pitchFamily="34" charset="0"/>
                <a:cs typeface="Segoe UI" panose="020B0502040204020203" pitchFamily="34" charset="0"/>
              </a:rPr>
              <a:t>1848-aujourd’hui</a:t>
            </a: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69CC7E91-89FE-C53D-2340-CD0C1691BBC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858250" y="5391150"/>
            <a:ext cx="139065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fr-FR" sz="2000">
                <a:latin typeface="Segoe UI" panose="020B0502040204020203" pitchFamily="34" charset="0"/>
                <a:cs typeface="Segoe UI" panose="020B0502040204020203" pitchFamily="34" charset="0"/>
              </a:rPr>
              <a:t>1798-1803</a:t>
            </a:r>
          </a:p>
        </p:txBody>
      </p:sp>
      <p:sp>
        <p:nvSpPr>
          <p:cNvPr id="43021" name="Titre 1">
            <a:extLst>
              <a:ext uri="{FF2B5EF4-FFF2-40B4-BE49-F238E27FC236}">
                <a16:creationId xmlns:a16="http://schemas.microsoft.com/office/drawing/2014/main" id="{C37609E3-E93C-DE4C-23C1-933EFCA6BA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190500"/>
            <a:ext cx="10972800" cy="1143000"/>
          </a:xfrm>
        </p:spPr>
        <p:txBody>
          <a:bodyPr/>
          <a:lstStyle/>
          <a:p>
            <a:r>
              <a:rPr lang="fr-CH" altLang="fr-FR" b="1">
                <a:latin typeface="Georgia" panose="02040502050405020303" pitchFamily="18" charset="0"/>
              </a:rPr>
              <a:t>Le </a:t>
            </a:r>
            <a:r>
              <a:rPr lang="fr-CH" altLang="fr-FR" b="1">
                <a:solidFill>
                  <a:srgbClr val="009DA4"/>
                </a:solidFill>
                <a:latin typeface="Georgia" panose="02040502050405020303" pitchFamily="18" charset="0"/>
              </a:rPr>
              <a:t>fédéralisme</a:t>
            </a:r>
            <a:endParaRPr lang="fr-CH" altLang="fr-FR" b="1">
              <a:latin typeface="Georgia" panose="02040502050405020303" pitchFamily="18" charset="0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3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 nodeType="clickPar">
                      <p:stCondLst>
                        <p:cond delay="indefinite"/>
                      </p:stCondLst>
                      <p:childTnLst>
                        <p:par>
                          <p:cTn id="5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4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 nodeType="clickPar">
                      <p:stCondLst>
                        <p:cond delay="indefinite"/>
                      </p:stCondLst>
                      <p:childTnLst>
                        <p:par>
                          <p:cTn id="6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7" presetID="2" presetClass="entr" presetSubtype="4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 nodeType="clickPar">
                      <p:stCondLst>
                        <p:cond delay="indefinite"/>
                      </p:stCondLst>
                      <p:childTnLst>
                        <p:par>
                          <p:cTn id="7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3" presetID="2" presetClass="entr" presetSubtype="4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 nodeType="clickPar">
                      <p:stCondLst>
                        <p:cond delay="indefinite"/>
                      </p:stCondLst>
                      <p:childTnLst>
                        <p:par>
                          <p:cTn id="7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9" presetID="2" presetClass="entr" presetSubtype="4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3" name="Espace réservé du contenu 4" descr="Une image contenant texte, capture d’écran, Police, nombre&#10;&#10;Le contenu généré par l’IA peut être incorrect.">
            <a:extLst>
              <a:ext uri="{FF2B5EF4-FFF2-40B4-BE49-F238E27FC236}">
                <a16:creationId xmlns:a16="http://schemas.microsoft.com/office/drawing/2014/main" id="{89384A13-2CB2-81BF-E6E9-2FA57D72C498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090613" y="1165225"/>
            <a:ext cx="10010775" cy="5649913"/>
          </a:xfrm>
        </p:spPr>
      </p:pic>
      <p:sp>
        <p:nvSpPr>
          <p:cNvPr id="44034" name="Titre 1">
            <a:extLst>
              <a:ext uri="{FF2B5EF4-FFF2-40B4-BE49-F238E27FC236}">
                <a16:creationId xmlns:a16="http://schemas.microsoft.com/office/drawing/2014/main" id="{F48FA45C-7504-D61D-DB52-1B49FDC932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176213"/>
            <a:ext cx="10972800" cy="1143000"/>
          </a:xfrm>
        </p:spPr>
        <p:txBody>
          <a:bodyPr/>
          <a:lstStyle/>
          <a:p>
            <a:r>
              <a:rPr lang="fr-CH" altLang="fr-FR" b="1">
                <a:latin typeface="Georgia" panose="02040502050405020303" pitchFamily="18" charset="0"/>
              </a:rPr>
              <a:t>Le </a:t>
            </a:r>
            <a:r>
              <a:rPr lang="fr-CH" altLang="fr-FR" b="1">
                <a:solidFill>
                  <a:srgbClr val="009DA4"/>
                </a:solidFill>
                <a:latin typeface="Georgia" panose="02040502050405020303" pitchFamily="18" charset="0"/>
              </a:rPr>
              <a:t>fédéralisme</a:t>
            </a:r>
            <a:endParaRPr lang="fr-CH" altLang="fr-FR" b="1">
              <a:latin typeface="Georgia" panose="02040502050405020303" pitchFamily="18" charset="0"/>
            </a:endParaRPr>
          </a:p>
        </p:txBody>
      </p:sp>
    </p:spTree>
  </p:cSld>
  <p:clrMapOvr>
    <a:masterClrMapping/>
  </p:clrMapOvr>
  <p:transition spd="med">
    <p:pull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ZoneTexte 2">
            <a:extLst>
              <a:ext uri="{FF2B5EF4-FFF2-40B4-BE49-F238E27FC236}">
                <a16:creationId xmlns:a16="http://schemas.microsoft.com/office/drawing/2014/main" id="{9E739BA5-86D2-1209-B3E5-13D5A42A914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97450" y="1068388"/>
            <a:ext cx="6103938" cy="1724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r">
              <a:spcBef>
                <a:spcPct val="0"/>
              </a:spcBef>
              <a:spcAft>
                <a:spcPts val="1200"/>
              </a:spcAft>
              <a:buFontTx/>
              <a:buNone/>
            </a:pPr>
            <a:r>
              <a:rPr lang="fr-FR" altLang="fr-FR">
                <a:solidFill>
                  <a:srgbClr val="009DA4"/>
                </a:solidFill>
                <a:latin typeface="Georgia" panose="02040502050405020303" pitchFamily="18" charset="0"/>
              </a:rPr>
              <a:t>« Si l’État est fort, il nous écrase. S’il est faible, nous périssons. »</a:t>
            </a:r>
          </a:p>
          <a:p>
            <a:pPr algn="r">
              <a:spcBef>
                <a:spcPct val="0"/>
              </a:spcBef>
              <a:spcAft>
                <a:spcPts val="1200"/>
              </a:spcAft>
              <a:buFontTx/>
              <a:buNone/>
            </a:pPr>
            <a:r>
              <a:rPr lang="fr-FR" altLang="fr-FR">
                <a:solidFill>
                  <a:srgbClr val="009DA4"/>
                </a:solidFill>
                <a:latin typeface="Georgia" panose="02040502050405020303" pitchFamily="18" charset="0"/>
              </a:rPr>
              <a:t>Paul Valéry, 1871-1945</a:t>
            </a:r>
            <a:endParaRPr lang="fr-CH" altLang="fr-FR">
              <a:solidFill>
                <a:srgbClr val="009DA4"/>
              </a:solidFill>
              <a:latin typeface="Georgia" panose="02040502050405020303" pitchFamily="18" charset="0"/>
            </a:endParaRPr>
          </a:p>
        </p:txBody>
      </p:sp>
    </p:spTree>
  </p:cSld>
  <p:clrMapOvr>
    <a:masterClrMapping/>
  </p:clrMapOvr>
  <p:transition spd="med">
    <p:pull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7" name="Image 4" descr="Une image contenant texte, conception&#10;&#10;Le contenu généré par l’IA peut être incorrect.">
            <a:extLst>
              <a:ext uri="{FF2B5EF4-FFF2-40B4-BE49-F238E27FC236}">
                <a16:creationId xmlns:a16="http://schemas.microsoft.com/office/drawing/2014/main" id="{3C99C273-2E62-6B1E-09A2-5B76CEC34C6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1238" y="1000125"/>
            <a:ext cx="7453312" cy="5857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5058" name="Titre 1">
            <a:extLst>
              <a:ext uri="{FF2B5EF4-FFF2-40B4-BE49-F238E27FC236}">
                <a16:creationId xmlns:a16="http://schemas.microsoft.com/office/drawing/2014/main" id="{76A11026-BF92-F3E9-E3E6-8933DD18DE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-34925"/>
            <a:ext cx="10972800" cy="1143000"/>
          </a:xfrm>
        </p:spPr>
        <p:txBody>
          <a:bodyPr/>
          <a:lstStyle/>
          <a:p>
            <a:r>
              <a:rPr lang="fr-CH" altLang="fr-FR" b="1">
                <a:latin typeface="Georgia" panose="02040502050405020303" pitchFamily="18" charset="0"/>
              </a:rPr>
              <a:t>La </a:t>
            </a:r>
            <a:r>
              <a:rPr lang="fr-CH" altLang="fr-FR" b="1">
                <a:solidFill>
                  <a:srgbClr val="009DA4"/>
                </a:solidFill>
                <a:latin typeface="Georgia" panose="02040502050405020303" pitchFamily="18" charset="0"/>
              </a:rPr>
              <a:t>séparation </a:t>
            </a:r>
            <a:r>
              <a:rPr lang="fr-CH" altLang="fr-FR" b="1">
                <a:latin typeface="Georgia" panose="02040502050405020303" pitchFamily="18" charset="0"/>
              </a:rPr>
              <a:t>des</a:t>
            </a:r>
            <a:r>
              <a:rPr lang="fr-CH" altLang="fr-FR" b="1">
                <a:solidFill>
                  <a:srgbClr val="009DA4"/>
                </a:solidFill>
                <a:latin typeface="Georgia" panose="02040502050405020303" pitchFamily="18" charset="0"/>
              </a:rPr>
              <a:t> pouvoirs</a:t>
            </a:r>
            <a:endParaRPr lang="fr-CH" altLang="fr-FR" b="1">
              <a:latin typeface="Georgia" panose="02040502050405020303" pitchFamily="18" charset="0"/>
            </a:endParaRPr>
          </a:p>
        </p:txBody>
      </p:sp>
    </p:spTree>
  </p:cSld>
  <p:clrMapOvr>
    <a:masterClrMapping/>
  </p:clrMapOvr>
  <p:transition spd="med">
    <p:pull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1" name="Image 4" descr="Une image contenant texte, capture d’écran, Police, nombre&#10;&#10;Le contenu généré par l’IA peut être incorrect.">
            <a:extLst>
              <a:ext uri="{FF2B5EF4-FFF2-40B4-BE49-F238E27FC236}">
                <a16:creationId xmlns:a16="http://schemas.microsoft.com/office/drawing/2014/main" id="{351A3A75-9AE0-A913-FC87-A5270764FBB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7038" y="1912938"/>
            <a:ext cx="11445875" cy="414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6082" name="Titre 1">
            <a:extLst>
              <a:ext uri="{FF2B5EF4-FFF2-40B4-BE49-F238E27FC236}">
                <a16:creationId xmlns:a16="http://schemas.microsoft.com/office/drawing/2014/main" id="{3ACD69BA-B931-8EDD-8F0E-422F61938F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639763"/>
            <a:ext cx="10972800" cy="1143000"/>
          </a:xfrm>
        </p:spPr>
        <p:txBody>
          <a:bodyPr/>
          <a:lstStyle/>
          <a:p>
            <a:r>
              <a:rPr lang="fr-CH" altLang="fr-FR" b="1">
                <a:latin typeface="Georgia" panose="02040502050405020303" pitchFamily="18" charset="0"/>
              </a:rPr>
              <a:t>La </a:t>
            </a:r>
            <a:r>
              <a:rPr lang="fr-CH" altLang="fr-FR" b="1">
                <a:solidFill>
                  <a:srgbClr val="009DA4"/>
                </a:solidFill>
                <a:latin typeface="Georgia" panose="02040502050405020303" pitchFamily="18" charset="0"/>
              </a:rPr>
              <a:t>séparation </a:t>
            </a:r>
            <a:r>
              <a:rPr lang="fr-CH" altLang="fr-FR" b="1">
                <a:latin typeface="Georgia" panose="02040502050405020303" pitchFamily="18" charset="0"/>
              </a:rPr>
              <a:t>des</a:t>
            </a:r>
            <a:r>
              <a:rPr lang="fr-CH" altLang="fr-FR" b="1">
                <a:solidFill>
                  <a:srgbClr val="009DA4"/>
                </a:solidFill>
                <a:latin typeface="Georgia" panose="02040502050405020303" pitchFamily="18" charset="0"/>
              </a:rPr>
              <a:t> pouvoirs</a:t>
            </a:r>
            <a:endParaRPr lang="fr-CH" altLang="fr-FR" b="1">
              <a:latin typeface="Georgia" panose="02040502050405020303" pitchFamily="18" charset="0"/>
            </a:endParaRPr>
          </a:p>
        </p:txBody>
      </p:sp>
    </p:spTree>
  </p:cSld>
  <p:clrMapOvr>
    <a:masterClrMapping/>
  </p:clrMapOvr>
  <p:transition spd="med">
    <p:pull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5" name="Image 4" descr="Une image contenant texte, capture d’écran, Police, logo&#10;&#10;Le contenu généré par l’IA peut être incorrect.">
            <a:extLst>
              <a:ext uri="{FF2B5EF4-FFF2-40B4-BE49-F238E27FC236}">
                <a16:creationId xmlns:a16="http://schemas.microsoft.com/office/drawing/2014/main" id="{58A9AA9E-537D-23E8-4021-602008D36C9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675" y="1608138"/>
            <a:ext cx="11550650" cy="5048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7106" name="Titre 1">
            <a:extLst>
              <a:ext uri="{FF2B5EF4-FFF2-40B4-BE49-F238E27FC236}">
                <a16:creationId xmlns:a16="http://schemas.microsoft.com/office/drawing/2014/main" id="{81D0E94A-F017-A1CB-C497-CAC9F6BED1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377825"/>
            <a:ext cx="10972800" cy="1143000"/>
          </a:xfrm>
        </p:spPr>
        <p:txBody>
          <a:bodyPr/>
          <a:lstStyle/>
          <a:p>
            <a:r>
              <a:rPr lang="fr-CH" altLang="fr-FR" b="1">
                <a:latin typeface="Georgia" panose="02040502050405020303" pitchFamily="18" charset="0"/>
              </a:rPr>
              <a:t>Le </a:t>
            </a:r>
            <a:r>
              <a:rPr lang="fr-CH" altLang="fr-FR" b="1">
                <a:solidFill>
                  <a:srgbClr val="009DA4"/>
                </a:solidFill>
                <a:latin typeface="Georgia" panose="02040502050405020303" pitchFamily="18" charset="0"/>
              </a:rPr>
              <a:t>système politique suisse</a:t>
            </a:r>
            <a:endParaRPr lang="fr-CH" altLang="fr-FR" b="1">
              <a:latin typeface="Georgia" panose="02040502050405020303" pitchFamily="18" charset="0"/>
            </a:endParaRPr>
          </a:p>
        </p:txBody>
      </p:sp>
    </p:spTree>
  </p:cSld>
  <p:clrMapOvr>
    <a:masterClrMapping/>
  </p:clrMapOvr>
  <p:transition spd="med">
    <p:pull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29" name="Image 4" descr="Une image contenant intérieur, meubles, décoration d’intérieur, pièce&#10;&#10;Le contenu généré par l’IA peut être incorrect.">
            <a:extLst>
              <a:ext uri="{FF2B5EF4-FFF2-40B4-BE49-F238E27FC236}">
                <a16:creationId xmlns:a16="http://schemas.microsoft.com/office/drawing/2014/main" id="{EC87F069-5F78-21C6-8CF1-95A602B220A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9"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Bouton d’action : avant ou précédent 1">
            <a:hlinkClick r:id="rId3" highlightClick="1"/>
            <a:extLst>
              <a:ext uri="{FF2B5EF4-FFF2-40B4-BE49-F238E27FC236}">
                <a16:creationId xmlns:a16="http://schemas.microsoft.com/office/drawing/2014/main" id="{7F334174-82BE-352C-89C3-CA18D657DDD5}"/>
              </a:ext>
            </a:extLst>
          </p:cNvPr>
          <p:cNvSpPr/>
          <p:nvPr/>
        </p:nvSpPr>
        <p:spPr>
          <a:xfrm>
            <a:off x="5574792" y="2907792"/>
            <a:ext cx="1042416" cy="1042416"/>
          </a:xfrm>
          <a:prstGeom prst="actionButtonForwardNext">
            <a:avLst/>
          </a:prstGeom>
          <a:solidFill>
            <a:srgbClr val="009DA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H"/>
          </a:p>
        </p:txBody>
      </p:sp>
    </p:spTree>
  </p:cSld>
  <p:clrMapOvr>
    <a:masterClrMapping/>
  </p:clrMapOvr>
  <p:transition spd="med">
    <p:pull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CFFB9BEF-6595-AA2D-8D16-0D44E83DA7C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1177925"/>
            <a:ext cx="10972800" cy="4525963"/>
          </a:xfrm>
        </p:spPr>
        <p:txBody>
          <a:bodyPr/>
          <a:lstStyle/>
          <a:p>
            <a:pPr marL="0" indent="0">
              <a:buFont typeface="Arial" panose="020B0604020202020204" pitchFamily="34" charset="0"/>
              <a:buNone/>
              <a:defRPr/>
            </a:pPr>
            <a:r>
              <a:rPr lang="fr-FR" sz="2600" dirty="0">
                <a:latin typeface="Segoe UI" panose="020B0502040204020203" pitchFamily="34" charset="0"/>
                <a:cs typeface="Segoe UI" panose="020B0502040204020203" pitchFamily="34" charset="0"/>
              </a:rPr>
              <a:t>En Suisse, la tâche de gouverner est confiée au </a:t>
            </a:r>
            <a:r>
              <a:rPr lang="fr-FR" sz="2600" b="1" dirty="0">
                <a:latin typeface="Segoe UI" panose="020B0502040204020203" pitchFamily="34" charset="0"/>
                <a:cs typeface="Segoe UI" panose="020B0502040204020203" pitchFamily="34" charset="0"/>
              </a:rPr>
              <a:t>Conseil fédéral </a:t>
            </a:r>
            <a:r>
              <a:rPr lang="fr-FR" sz="2600" dirty="0">
                <a:latin typeface="Segoe UI" panose="020B0502040204020203" pitchFamily="34" charset="0"/>
                <a:cs typeface="Segoe UI" panose="020B0502040204020203" pitchFamily="34" charset="0"/>
              </a:rPr>
              <a:t>: </a:t>
            </a:r>
          </a:p>
          <a:p>
            <a:pPr>
              <a:buClr>
                <a:srgbClr val="009DA4"/>
              </a:buClr>
              <a:defRPr/>
            </a:pPr>
            <a:r>
              <a:rPr lang="fr-FR" sz="2600" dirty="0">
                <a:latin typeface="Segoe UI" panose="020B0502040204020203" pitchFamily="34" charset="0"/>
                <a:cs typeface="Segoe UI" panose="020B0502040204020203" pitchFamily="34" charset="0"/>
              </a:rPr>
              <a:t>Il est composé d’un collège gouvernemental de </a:t>
            </a:r>
            <a:r>
              <a:rPr lang="fr-FR" sz="2600" b="1" dirty="0">
                <a:latin typeface="Segoe UI" panose="020B0502040204020203" pitchFamily="34" charset="0"/>
                <a:cs typeface="Segoe UI" panose="020B0502040204020203" pitchFamily="34" charset="0"/>
              </a:rPr>
              <a:t>7</a:t>
            </a:r>
            <a:r>
              <a:rPr lang="fr-FR" sz="2600" dirty="0"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fr-FR" sz="2600" b="1" dirty="0">
                <a:latin typeface="Segoe UI" panose="020B0502040204020203" pitchFamily="34" charset="0"/>
                <a:cs typeface="Segoe UI" panose="020B0502040204020203" pitchFamily="34" charset="0"/>
              </a:rPr>
              <a:t>membres </a:t>
            </a:r>
            <a:r>
              <a:rPr lang="fr-FR" sz="2600" dirty="0">
                <a:latin typeface="Segoe UI" panose="020B0502040204020203" pitchFamily="34" charset="0"/>
                <a:cs typeface="Segoe UI" panose="020B0502040204020203" pitchFamily="34" charset="0"/>
              </a:rPr>
              <a:t>(</a:t>
            </a:r>
            <a:r>
              <a:rPr lang="fr-FR" sz="2600" b="1" dirty="0">
                <a:latin typeface="Segoe UI" panose="020B0502040204020203" pitchFamily="34" charset="0"/>
                <a:cs typeface="Segoe UI" panose="020B0502040204020203" pitchFamily="34" charset="0"/>
              </a:rPr>
              <a:t>collégialité</a:t>
            </a:r>
            <a:r>
              <a:rPr lang="fr-FR" sz="2600" dirty="0">
                <a:latin typeface="Segoe UI" panose="020B0502040204020203" pitchFamily="34" charset="0"/>
                <a:cs typeface="Segoe UI" panose="020B0502040204020203" pitchFamily="34" charset="0"/>
              </a:rPr>
              <a:t>).</a:t>
            </a:r>
          </a:p>
          <a:p>
            <a:pPr>
              <a:buClr>
                <a:srgbClr val="009DA4"/>
              </a:buClr>
              <a:defRPr/>
            </a:pPr>
            <a:r>
              <a:rPr lang="fr-FR" sz="2600" dirty="0">
                <a:latin typeface="Segoe UI" panose="020B0502040204020203" pitchFamily="34" charset="0"/>
                <a:cs typeface="Segoe UI" panose="020B0502040204020203" pitchFamily="34" charset="0"/>
              </a:rPr>
              <a:t>Il est élu tous les </a:t>
            </a:r>
            <a:r>
              <a:rPr lang="fr-FR" sz="2600" b="1" dirty="0">
                <a:latin typeface="Segoe UI" panose="020B0502040204020203" pitchFamily="34" charset="0"/>
                <a:cs typeface="Segoe UI" panose="020B0502040204020203" pitchFamily="34" charset="0"/>
              </a:rPr>
              <a:t>4 ans </a:t>
            </a:r>
            <a:r>
              <a:rPr lang="fr-FR" sz="2600" dirty="0">
                <a:latin typeface="Segoe UI" panose="020B0502040204020203" pitchFamily="34" charset="0"/>
                <a:cs typeface="Segoe UI" panose="020B0502040204020203" pitchFamily="34" charset="0"/>
              </a:rPr>
              <a:t>par l’Assemblée fédérale. </a:t>
            </a:r>
          </a:p>
          <a:p>
            <a:pPr>
              <a:buClr>
                <a:srgbClr val="009DA4"/>
              </a:buClr>
              <a:defRPr/>
            </a:pPr>
            <a:r>
              <a:rPr lang="fr-FR" sz="2600" dirty="0">
                <a:latin typeface="Segoe UI" panose="020B0502040204020203" pitchFamily="34" charset="0"/>
                <a:ea typeface="ＭＳ Ｐゴシック" pitchFamily="32" charset="-128"/>
                <a:cs typeface="Segoe UI" panose="020B0502040204020203" pitchFamily="34" charset="0"/>
              </a:rPr>
              <a:t>Il reflète des forces en présence au Parlement, selon une répartition qui suit la « </a:t>
            </a:r>
            <a:r>
              <a:rPr lang="fr-FR" sz="2600" b="1" dirty="0">
                <a:latin typeface="Segoe UI" panose="020B0502040204020203" pitchFamily="34" charset="0"/>
                <a:ea typeface="ＭＳ Ｐゴシック" pitchFamily="32" charset="-128"/>
                <a:cs typeface="Segoe UI" panose="020B0502040204020203" pitchFamily="34" charset="0"/>
              </a:rPr>
              <a:t>formule magique</a:t>
            </a:r>
            <a:r>
              <a:rPr lang="fr-FR" sz="2600" dirty="0">
                <a:latin typeface="Segoe UI" panose="020B0502040204020203" pitchFamily="34" charset="0"/>
                <a:ea typeface="ＭＳ Ｐゴシック" pitchFamily="32" charset="-128"/>
                <a:cs typeface="Segoe UI" panose="020B0502040204020203" pitchFamily="34" charset="0"/>
              </a:rPr>
              <a:t> », attribuant deux sièges au trois plus grands partis et un siège au quatrième (</a:t>
            </a:r>
            <a:r>
              <a:rPr lang="fr-FR" sz="2600" b="1" dirty="0">
                <a:latin typeface="Segoe UI" panose="020B0502040204020203" pitchFamily="34" charset="0"/>
                <a:ea typeface="ＭＳ Ｐゴシック" pitchFamily="32" charset="-128"/>
                <a:cs typeface="Segoe UI" panose="020B0502040204020203" pitchFamily="34" charset="0"/>
              </a:rPr>
              <a:t>concordance</a:t>
            </a:r>
            <a:r>
              <a:rPr lang="fr-FR" sz="2600" dirty="0">
                <a:latin typeface="Segoe UI" panose="020B0502040204020203" pitchFamily="34" charset="0"/>
                <a:ea typeface="ＭＳ Ｐゴシック" pitchFamily="32" charset="-128"/>
                <a:cs typeface="Segoe UI" panose="020B0502040204020203" pitchFamily="34" charset="0"/>
              </a:rPr>
              <a:t>).</a:t>
            </a:r>
          </a:p>
          <a:p>
            <a:pPr>
              <a:buClr>
                <a:srgbClr val="009DA4"/>
              </a:buClr>
              <a:defRPr/>
            </a:pPr>
            <a:r>
              <a:rPr lang="fr-FR" sz="2600" dirty="0">
                <a:latin typeface="Segoe UI" panose="020B0502040204020203" pitchFamily="34" charset="0"/>
                <a:ea typeface="ＭＳ Ｐゴシック" pitchFamily="32" charset="-128"/>
                <a:cs typeface="Segoe UI" panose="020B0502040204020203" pitchFamily="34" charset="0"/>
              </a:rPr>
              <a:t>Chaque conseiller fédéral est responsable d’un </a:t>
            </a:r>
            <a:r>
              <a:rPr lang="fr-FR" sz="2600" b="1" dirty="0">
                <a:latin typeface="Segoe UI" panose="020B0502040204020203" pitchFamily="34" charset="0"/>
                <a:ea typeface="ＭＳ Ｐゴシック" pitchFamily="32" charset="-128"/>
                <a:cs typeface="Segoe UI" panose="020B0502040204020203" pitchFamily="34" charset="0"/>
              </a:rPr>
              <a:t>département</a:t>
            </a:r>
            <a:r>
              <a:rPr lang="fr-FR" sz="2600" dirty="0">
                <a:latin typeface="Segoe UI" panose="020B0502040204020203" pitchFamily="34" charset="0"/>
                <a:ea typeface="ＭＳ Ｐゴシック" pitchFamily="32" charset="-128"/>
                <a:cs typeface="Segoe UI" panose="020B0502040204020203" pitchFamily="34" charset="0"/>
              </a:rPr>
              <a:t>.</a:t>
            </a:r>
            <a:endParaRPr lang="fr-FR" altLang="fr-FR" sz="2600" dirty="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>
              <a:buClr>
                <a:srgbClr val="009DA4"/>
              </a:buClr>
              <a:defRPr/>
            </a:pPr>
            <a:r>
              <a:rPr lang="fr-FR" sz="2600" dirty="0">
                <a:latin typeface="Segoe UI" panose="020B0502040204020203" pitchFamily="34" charset="0"/>
                <a:cs typeface="Segoe UI" panose="020B0502040204020203" pitchFamily="34" charset="0"/>
              </a:rPr>
              <a:t>La </a:t>
            </a:r>
            <a:r>
              <a:rPr lang="fr-FR" sz="2600" b="1" dirty="0">
                <a:latin typeface="Segoe UI" panose="020B0502040204020203" pitchFamily="34" charset="0"/>
                <a:cs typeface="Segoe UI" panose="020B0502040204020203" pitchFamily="34" charset="0"/>
              </a:rPr>
              <a:t>présidence </a:t>
            </a:r>
            <a:r>
              <a:rPr lang="fr-FR" sz="2600" dirty="0">
                <a:latin typeface="Segoe UI" panose="020B0502040204020203" pitchFamily="34" charset="0"/>
                <a:cs typeface="Segoe UI" panose="020B0502040204020203" pitchFamily="34" charset="0"/>
              </a:rPr>
              <a:t>du Conseil fédéral est assumée à tour de rôle pour un mandat d’une année. </a:t>
            </a:r>
          </a:p>
          <a:p>
            <a:pPr>
              <a:buClr>
                <a:srgbClr val="009DA4"/>
              </a:buClr>
              <a:defRPr/>
            </a:pPr>
            <a:r>
              <a:rPr lang="fr-FR" altLang="fr-FR" sz="2600" dirty="0">
                <a:latin typeface="Segoe UI" panose="020B0502040204020203" pitchFamily="34" charset="0"/>
                <a:cs typeface="Segoe UI" panose="020B0502040204020203" pitchFamily="34" charset="0"/>
              </a:rPr>
              <a:t>Tous les conseillers fédéraux doivent défendre les décisions communes (</a:t>
            </a:r>
            <a:r>
              <a:rPr lang="fr-FR" altLang="fr-FR" sz="2600" b="1" dirty="0">
                <a:latin typeface="Segoe UI" panose="020B0502040204020203" pitchFamily="34" charset="0"/>
                <a:cs typeface="Segoe UI" panose="020B0502040204020203" pitchFamily="34" charset="0"/>
              </a:rPr>
              <a:t>consensus</a:t>
            </a:r>
            <a:r>
              <a:rPr lang="fr-FR" altLang="fr-FR" sz="2600" dirty="0">
                <a:latin typeface="Segoe UI" panose="020B0502040204020203" pitchFamily="34" charset="0"/>
                <a:cs typeface="Segoe UI" panose="020B0502040204020203" pitchFamily="34" charset="0"/>
              </a:rPr>
              <a:t>).</a:t>
            </a:r>
            <a:endParaRPr lang="fr-CH" sz="2600" dirty="0"/>
          </a:p>
        </p:txBody>
      </p:sp>
      <p:sp>
        <p:nvSpPr>
          <p:cNvPr id="49154" name="Titre 1">
            <a:extLst>
              <a:ext uri="{FF2B5EF4-FFF2-40B4-BE49-F238E27FC236}">
                <a16:creationId xmlns:a16="http://schemas.microsoft.com/office/drawing/2014/main" id="{4F702323-AC54-7BB0-A1FE-B95C3D901C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161925"/>
            <a:ext cx="10972800" cy="1143000"/>
          </a:xfrm>
        </p:spPr>
        <p:txBody>
          <a:bodyPr/>
          <a:lstStyle/>
          <a:p>
            <a:r>
              <a:rPr lang="fr-CH" altLang="fr-FR" b="1">
                <a:latin typeface="Georgia" panose="02040502050405020303" pitchFamily="18" charset="0"/>
              </a:rPr>
              <a:t>Le pouvoir </a:t>
            </a:r>
            <a:r>
              <a:rPr lang="fr-CH" altLang="fr-FR" b="1">
                <a:solidFill>
                  <a:srgbClr val="009DA4"/>
                </a:solidFill>
                <a:latin typeface="Georgia" panose="02040502050405020303" pitchFamily="18" charset="0"/>
              </a:rPr>
              <a:t>exécutif</a:t>
            </a:r>
            <a:endParaRPr lang="fr-CH" altLang="fr-FR" b="1">
              <a:latin typeface="Georgia" panose="02040502050405020303" pitchFamily="18" charset="0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7" name="Picture 2" descr="Hauptportaltüre Bundeshaus Bern">
            <a:extLst>
              <a:ext uri="{FF2B5EF4-FFF2-40B4-BE49-F238E27FC236}">
                <a16:creationId xmlns:a16="http://schemas.microsoft.com/office/drawing/2014/main" id="{15229A40-F149-02A6-B12E-5BAA171D5FD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92" b="7266"/>
          <a:stretch>
            <a:fillRect/>
          </a:stretch>
        </p:blipFill>
        <p:spPr bwMode="auto">
          <a:xfrm>
            <a:off x="0" y="-38100"/>
            <a:ext cx="12192000" cy="689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0178" name="Picture 8">
            <a:extLst>
              <a:ext uri="{FF2B5EF4-FFF2-40B4-BE49-F238E27FC236}">
                <a16:creationId xmlns:a16="http://schemas.microsoft.com/office/drawing/2014/main" id="{E884A619-A38B-C333-C491-C1106CAB048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8100"/>
            <a:ext cx="12192000" cy="689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pull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1" name="Image 4" descr="Une image contenant habits, personne, intérieur, homme&#10;&#10;Le contenu généré par l’IA peut être incorrect.">
            <a:extLst>
              <a:ext uri="{FF2B5EF4-FFF2-40B4-BE49-F238E27FC236}">
                <a16:creationId xmlns:a16="http://schemas.microsoft.com/office/drawing/2014/main" id="{429DB791-0F86-C59F-C406-E75CE07B8AC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573"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pull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77DF9B2-91F7-E1D8-E2CF-A3D3A334569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1165225"/>
            <a:ext cx="10972800" cy="4525963"/>
          </a:xfrm>
        </p:spPr>
        <p:txBody>
          <a:bodyPr/>
          <a:lstStyle/>
          <a:p>
            <a:pPr marL="0" indent="0">
              <a:buFont typeface="Arial" panose="020B0604020202020204" pitchFamily="34" charset="0"/>
              <a:buNone/>
              <a:defRPr/>
            </a:pPr>
            <a:r>
              <a:rPr lang="fr-FR" sz="2400" dirty="0">
                <a:latin typeface="Segoe UI" panose="020B0502040204020203" pitchFamily="34" charset="0"/>
                <a:cs typeface="Segoe UI" panose="020B0502040204020203" pitchFamily="34" charset="0"/>
              </a:rPr>
              <a:t>En Suisse, le pouvoir législatif est incarné par l’</a:t>
            </a:r>
            <a:r>
              <a:rPr lang="fr-FR" sz="2400" b="1" dirty="0">
                <a:latin typeface="Segoe UI" panose="020B0502040204020203" pitchFamily="34" charset="0"/>
                <a:cs typeface="Segoe UI" panose="020B0502040204020203" pitchFamily="34" charset="0"/>
              </a:rPr>
              <a:t>Assemblée fédérale</a:t>
            </a:r>
            <a:r>
              <a:rPr lang="fr-FR" sz="2400" dirty="0">
                <a:latin typeface="Segoe UI" panose="020B0502040204020203" pitchFamily="34" charset="0"/>
                <a:cs typeface="Segoe UI" panose="020B0502040204020203" pitchFamily="34" charset="0"/>
              </a:rPr>
              <a:t>, composée de deux chambres : </a:t>
            </a:r>
          </a:p>
          <a:p>
            <a:pPr marL="0" indent="0">
              <a:buFont typeface="Arial" panose="020B0604020202020204" pitchFamily="34" charset="0"/>
              <a:buNone/>
              <a:defRPr/>
            </a:pPr>
            <a:r>
              <a:rPr lang="fr-FR" sz="2400" b="1" dirty="0">
                <a:solidFill>
                  <a:srgbClr val="009DA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Le Conseil national</a:t>
            </a:r>
            <a:r>
              <a:rPr lang="fr-FR" sz="2400" dirty="0">
                <a:solidFill>
                  <a:srgbClr val="009DA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</a:p>
          <a:p>
            <a:pPr>
              <a:buClr>
                <a:srgbClr val="009DA4"/>
              </a:buClr>
              <a:defRPr/>
            </a:pPr>
            <a:r>
              <a:rPr lang="fr-FR" sz="2400" dirty="0">
                <a:latin typeface="Segoe UI" panose="020B0502040204020203" pitchFamily="34" charset="0"/>
                <a:cs typeface="Segoe UI" panose="020B0502040204020203" pitchFamily="34" charset="0"/>
              </a:rPr>
              <a:t>Il est constitué de </a:t>
            </a:r>
            <a:r>
              <a:rPr lang="fr-FR" sz="2400" b="1" dirty="0">
                <a:latin typeface="Segoe UI" panose="020B0502040204020203" pitchFamily="34" charset="0"/>
                <a:cs typeface="Segoe UI" panose="020B0502040204020203" pitchFamily="34" charset="0"/>
              </a:rPr>
              <a:t>200 députés</a:t>
            </a:r>
            <a:r>
              <a:rPr lang="fr-FR" sz="2400" dirty="0">
                <a:latin typeface="Segoe UI" panose="020B0502040204020203" pitchFamily="34" charset="0"/>
                <a:cs typeface="Segoe UI" panose="020B0502040204020203" pitchFamily="34" charset="0"/>
              </a:rPr>
              <a:t>, chargés de représenter le </a:t>
            </a:r>
            <a:r>
              <a:rPr lang="fr-FR" sz="2400" b="1" dirty="0">
                <a:latin typeface="Segoe UI" panose="020B0502040204020203" pitchFamily="34" charset="0"/>
                <a:cs typeface="Segoe UI" panose="020B0502040204020203" pitchFamily="34" charset="0"/>
              </a:rPr>
              <a:t>peuple</a:t>
            </a:r>
            <a:r>
              <a:rPr lang="fr-FR" sz="2400" dirty="0">
                <a:latin typeface="Segoe UI" panose="020B0502040204020203" pitchFamily="34" charset="0"/>
                <a:cs typeface="Segoe UI" panose="020B0502040204020203" pitchFamily="34" charset="0"/>
              </a:rPr>
              <a:t>.</a:t>
            </a:r>
            <a:r>
              <a:rPr lang="fr-FR" sz="2400" b="1" dirty="0"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</a:p>
          <a:p>
            <a:pPr>
              <a:buClr>
                <a:srgbClr val="009DA4"/>
              </a:buClr>
              <a:defRPr/>
            </a:pPr>
            <a:r>
              <a:rPr lang="fr-FR" sz="2400" dirty="0">
                <a:latin typeface="Segoe UI" panose="020B0502040204020203" pitchFamily="34" charset="0"/>
                <a:cs typeface="Segoe UI" panose="020B0502040204020203" pitchFamily="34" charset="0"/>
              </a:rPr>
              <a:t>Il est élu tous les </a:t>
            </a:r>
            <a:r>
              <a:rPr lang="fr-FR" sz="2400" b="1" dirty="0">
                <a:latin typeface="Segoe UI" panose="020B0502040204020203" pitchFamily="34" charset="0"/>
                <a:cs typeface="Segoe UI" panose="020B0502040204020203" pitchFamily="34" charset="0"/>
              </a:rPr>
              <a:t>4 ans</a:t>
            </a:r>
            <a:r>
              <a:rPr lang="fr-FR" sz="2400" dirty="0">
                <a:latin typeface="Segoe UI" panose="020B0502040204020203" pitchFamily="34" charset="0"/>
                <a:cs typeface="Segoe UI" panose="020B0502040204020203" pitchFamily="34" charset="0"/>
              </a:rPr>
              <a:t>. </a:t>
            </a:r>
          </a:p>
          <a:p>
            <a:pPr>
              <a:buClr>
                <a:srgbClr val="009DA4"/>
              </a:buClr>
              <a:defRPr/>
            </a:pPr>
            <a:r>
              <a:rPr lang="fr-FR" sz="2400" dirty="0">
                <a:latin typeface="Segoe UI" panose="020B0502040204020203" pitchFamily="34" charset="0"/>
                <a:cs typeface="Segoe UI" panose="020B0502040204020203" pitchFamily="34" charset="0"/>
              </a:rPr>
              <a:t>Le nombre de députés par canton dépend de l’importance de sa </a:t>
            </a:r>
            <a:r>
              <a:rPr lang="fr-FR" sz="2400" b="1" dirty="0">
                <a:latin typeface="Segoe UI" panose="020B0502040204020203" pitchFamily="34" charset="0"/>
                <a:cs typeface="Segoe UI" panose="020B0502040204020203" pitchFamily="34" charset="0"/>
              </a:rPr>
              <a:t>population</a:t>
            </a:r>
            <a:r>
              <a:rPr lang="fr-FR" sz="2400" dirty="0">
                <a:latin typeface="Segoe UI" panose="020B0502040204020203" pitchFamily="34" charset="0"/>
                <a:cs typeface="Segoe UI" panose="020B0502040204020203" pitchFamily="34" charset="0"/>
              </a:rPr>
              <a:t>. </a:t>
            </a:r>
          </a:p>
          <a:p>
            <a:pPr marL="57150" indent="0">
              <a:buFont typeface="Arial" panose="020B0604020202020204" pitchFamily="34" charset="0"/>
              <a:buNone/>
              <a:defRPr/>
            </a:pPr>
            <a:r>
              <a:rPr lang="fr-FR" sz="2400" b="1" dirty="0">
                <a:solidFill>
                  <a:srgbClr val="009DA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Le Conseil des États</a:t>
            </a:r>
            <a:r>
              <a:rPr lang="fr-FR" sz="2400" dirty="0">
                <a:solidFill>
                  <a:srgbClr val="009DA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</a:p>
          <a:p>
            <a:pPr>
              <a:buClr>
                <a:srgbClr val="009DA4"/>
              </a:buClr>
              <a:defRPr/>
            </a:pPr>
            <a:r>
              <a:rPr lang="fr-FR" sz="2400" dirty="0">
                <a:latin typeface="Segoe UI" panose="020B0502040204020203" pitchFamily="34" charset="0"/>
                <a:cs typeface="Segoe UI" panose="020B0502040204020203" pitchFamily="34" charset="0"/>
              </a:rPr>
              <a:t>Il est composé de </a:t>
            </a:r>
            <a:r>
              <a:rPr lang="fr-FR" sz="2400" b="1" dirty="0">
                <a:latin typeface="Segoe UI" panose="020B0502040204020203" pitchFamily="34" charset="0"/>
                <a:cs typeface="Segoe UI" panose="020B0502040204020203" pitchFamily="34" charset="0"/>
              </a:rPr>
              <a:t>46 conseillers aux États</a:t>
            </a:r>
            <a:r>
              <a:rPr lang="fr-FR" sz="2400" dirty="0">
                <a:latin typeface="Segoe UI" panose="020B0502040204020203" pitchFamily="34" charset="0"/>
                <a:cs typeface="Segoe UI" panose="020B0502040204020203" pitchFamily="34" charset="0"/>
              </a:rPr>
              <a:t>, chargés de représenter les </a:t>
            </a:r>
            <a:r>
              <a:rPr lang="fr-FR" sz="2400" b="1" dirty="0">
                <a:latin typeface="Segoe UI" panose="020B0502040204020203" pitchFamily="34" charset="0"/>
                <a:cs typeface="Segoe UI" panose="020B0502040204020203" pitchFamily="34" charset="0"/>
              </a:rPr>
              <a:t>territorialités</a:t>
            </a:r>
            <a:r>
              <a:rPr lang="fr-FR" sz="2400" dirty="0">
                <a:latin typeface="Segoe UI" panose="020B0502040204020203" pitchFamily="34" charset="0"/>
                <a:cs typeface="Segoe UI" panose="020B0502040204020203" pitchFamily="34" charset="0"/>
              </a:rPr>
              <a:t>. </a:t>
            </a:r>
          </a:p>
          <a:p>
            <a:pPr>
              <a:buClr>
                <a:srgbClr val="009DA4"/>
              </a:buClr>
              <a:defRPr/>
            </a:pPr>
            <a:r>
              <a:rPr lang="fr-FR" sz="2400" dirty="0">
                <a:latin typeface="Segoe UI" panose="020B0502040204020203" pitchFamily="34" charset="0"/>
                <a:cs typeface="Segoe UI" panose="020B0502040204020203" pitchFamily="34" charset="0"/>
              </a:rPr>
              <a:t>Il est élu tous les </a:t>
            </a:r>
            <a:r>
              <a:rPr lang="fr-FR" sz="2400" b="1" dirty="0">
                <a:latin typeface="Segoe UI" panose="020B0502040204020203" pitchFamily="34" charset="0"/>
                <a:cs typeface="Segoe UI" panose="020B0502040204020203" pitchFamily="34" charset="0"/>
              </a:rPr>
              <a:t>4 ans</a:t>
            </a:r>
            <a:r>
              <a:rPr lang="fr-FR" sz="2400" dirty="0">
                <a:latin typeface="Segoe UI" panose="020B0502040204020203" pitchFamily="34" charset="0"/>
                <a:cs typeface="Segoe UI" panose="020B0502040204020203" pitchFamily="34" charset="0"/>
              </a:rPr>
              <a:t>.</a:t>
            </a:r>
          </a:p>
          <a:p>
            <a:pPr>
              <a:buClr>
                <a:srgbClr val="009DA4"/>
              </a:buClr>
              <a:defRPr/>
            </a:pPr>
            <a:r>
              <a:rPr lang="fr-FR" sz="2400" dirty="0">
                <a:latin typeface="Segoe UI" panose="020B0502040204020203" pitchFamily="34" charset="0"/>
                <a:cs typeface="Segoe UI" panose="020B0502040204020203" pitchFamily="34" charset="0"/>
              </a:rPr>
              <a:t>Chaque canton élit </a:t>
            </a:r>
            <a:r>
              <a:rPr lang="fr-FR" sz="2400" b="1" dirty="0">
                <a:latin typeface="Segoe UI" panose="020B0502040204020203" pitchFamily="34" charset="0"/>
                <a:cs typeface="Segoe UI" panose="020B0502040204020203" pitchFamily="34" charset="0"/>
              </a:rPr>
              <a:t>deux conseillers aux États</a:t>
            </a:r>
            <a:r>
              <a:rPr lang="fr-FR" sz="2400" dirty="0">
                <a:latin typeface="Segoe UI" panose="020B0502040204020203" pitchFamily="34" charset="0"/>
                <a:cs typeface="Segoe UI" panose="020B0502040204020203" pitchFamily="34" charset="0"/>
              </a:rPr>
              <a:t>. Les demi-cantons (Nidwald, Obwald, Appenzell Rhodes-Intérieures, Appenzell Rhodes-Extérieures, Bâle-Ville et Bâle-Campagne) en élisent un.</a:t>
            </a:r>
          </a:p>
        </p:txBody>
      </p:sp>
      <p:sp>
        <p:nvSpPr>
          <p:cNvPr id="52226" name="Titre 1">
            <a:extLst>
              <a:ext uri="{FF2B5EF4-FFF2-40B4-BE49-F238E27FC236}">
                <a16:creationId xmlns:a16="http://schemas.microsoft.com/office/drawing/2014/main" id="{81FA35DC-121A-B217-ECAE-D29F5C5D84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58738"/>
            <a:ext cx="10972800" cy="1143000"/>
          </a:xfrm>
        </p:spPr>
        <p:txBody>
          <a:bodyPr/>
          <a:lstStyle/>
          <a:p>
            <a:r>
              <a:rPr lang="fr-CH" altLang="fr-FR" b="1">
                <a:latin typeface="Georgia" panose="02040502050405020303" pitchFamily="18" charset="0"/>
              </a:rPr>
              <a:t>Le pouvoir </a:t>
            </a:r>
            <a:r>
              <a:rPr lang="fr-CH" altLang="fr-FR" b="1">
                <a:solidFill>
                  <a:srgbClr val="009DA4"/>
                </a:solidFill>
                <a:latin typeface="Georgia" panose="02040502050405020303" pitchFamily="18" charset="0"/>
              </a:rPr>
              <a:t>législatif</a:t>
            </a:r>
            <a:endParaRPr lang="fr-CH" altLang="fr-FR" b="1">
              <a:latin typeface="Georgia" panose="02040502050405020303" pitchFamily="18" charset="0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49" name="Picture 2" descr="Bild von Nationalrat meldet Wünsche an: Sonderdebatte zum kommenden Service-public-Bericht">
            <a:extLst>
              <a:ext uri="{FF2B5EF4-FFF2-40B4-BE49-F238E27FC236}">
                <a16:creationId xmlns:a16="http://schemas.microsoft.com/office/drawing/2014/main" id="{14E45ECC-B2D8-0E79-C877-FCB6F5249D3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pull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3" name="Picture 2">
            <a:extLst>
              <a:ext uri="{FF2B5EF4-FFF2-40B4-BE49-F238E27FC236}">
                <a16:creationId xmlns:a16="http://schemas.microsoft.com/office/drawing/2014/main" id="{91300C7B-AA70-FAFC-5F9E-C1634E8AD90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124" b="6876"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>
    <p:pull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Titre 1">
            <a:extLst>
              <a:ext uri="{FF2B5EF4-FFF2-40B4-BE49-F238E27FC236}">
                <a16:creationId xmlns:a16="http://schemas.microsoft.com/office/drawing/2014/main" id="{2D8991C8-48B9-FF69-D6B2-200AA9BAFF9B}"/>
              </a:ext>
            </a:extLst>
          </p:cNvPr>
          <p:cNvSpPr txBox="1">
            <a:spLocks/>
          </p:cNvSpPr>
          <p:nvPr/>
        </p:nvSpPr>
        <p:spPr bwMode="auto">
          <a:xfrm>
            <a:off x="1866900" y="131763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fr-FR" altLang="fr-FR" sz="7200" b="1">
                <a:latin typeface="Georgia" panose="02040502050405020303" pitchFamily="18" charset="0"/>
                <a:ea typeface="Calibri Light" panose="020F0302020204030204" pitchFamily="34" charset="0"/>
                <a:cs typeface="Segoe UI" panose="020B0502040204020203" pitchFamily="34" charset="0"/>
              </a:rPr>
              <a:t>L’</a:t>
            </a:r>
            <a:r>
              <a:rPr lang="fr-FR" altLang="fr-FR" sz="7200" b="1">
                <a:solidFill>
                  <a:srgbClr val="009DA4"/>
                </a:solidFill>
                <a:latin typeface="Georgia" panose="02040502050405020303" pitchFamily="18" charset="0"/>
                <a:ea typeface="Calibri Light" panose="020F0302020204030204" pitchFamily="34" charset="0"/>
                <a:cs typeface="Segoe UI" panose="020B0502040204020203" pitchFamily="34" charset="0"/>
              </a:rPr>
              <a:t>État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AEDE65CA-91B2-A65D-DD0E-B310F977D6B9}"/>
              </a:ext>
            </a:extLst>
          </p:cNvPr>
          <p:cNvSpPr/>
          <p:nvPr/>
        </p:nvSpPr>
        <p:spPr>
          <a:xfrm>
            <a:off x="422275" y="4760913"/>
            <a:ext cx="11347450" cy="1863725"/>
          </a:xfrm>
          <a:prstGeom prst="rect">
            <a:avLst/>
          </a:prstGeom>
          <a:solidFill>
            <a:schemeClr val="bg1"/>
          </a:solidFill>
          <a:ln w="38100">
            <a:solidFill>
              <a:srgbClr val="009DA4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fr-FR"/>
          </a:p>
        </p:txBody>
      </p:sp>
      <p:sp>
        <p:nvSpPr>
          <p:cNvPr id="18435" name="Espace réservé du contenu 3">
            <a:extLst>
              <a:ext uri="{FF2B5EF4-FFF2-40B4-BE49-F238E27FC236}">
                <a16:creationId xmlns:a16="http://schemas.microsoft.com/office/drawing/2014/main" id="{C82554FD-72EE-225F-9315-0BDF57783E32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139700" y="4806950"/>
            <a:ext cx="11601450" cy="1963738"/>
          </a:xfrm>
        </p:spPr>
        <p:txBody>
          <a:bodyPr/>
          <a:lstStyle/>
          <a:p>
            <a:pPr algn="ctr" eaLnBrk="1" hangingPunct="1">
              <a:buFont typeface="Arial" panose="020B0604020202020204" pitchFamily="34" charset="0"/>
              <a:buNone/>
            </a:pPr>
            <a:r>
              <a:rPr lang="fr-FR" altLang="fr-FR" sz="2800" b="1">
                <a:latin typeface="Segoe UI" panose="020B0502040204020203" pitchFamily="34" charset="0"/>
                <a:cs typeface="Segoe UI" panose="020B0502040204020203" pitchFamily="34" charset="0"/>
              </a:rPr>
              <a:t>	</a:t>
            </a:r>
            <a:r>
              <a:rPr lang="fr-FR" altLang="fr-FR" sz="2800" b="1">
                <a:solidFill>
                  <a:srgbClr val="009DA4"/>
                </a:solidFill>
                <a:latin typeface="Segoe UI" panose="020B0502040204020203" pitchFamily="34" charset="0"/>
                <a:ea typeface="Calibri Light" panose="020F0302020204030204" pitchFamily="34" charset="0"/>
                <a:cs typeface="Segoe UI" panose="020B0502040204020203" pitchFamily="34" charset="0"/>
              </a:rPr>
              <a:t>État</a:t>
            </a:r>
            <a:r>
              <a:rPr lang="fr-FR" altLang="fr-FR" sz="2800" b="1">
                <a:latin typeface="Segoe UI" panose="020B0502040204020203" pitchFamily="34" charset="0"/>
                <a:ea typeface="Calibri Light" panose="020F0302020204030204" pitchFamily="34" charset="0"/>
                <a:cs typeface="Segoe UI" panose="020B0502040204020203" pitchFamily="34" charset="0"/>
              </a:rPr>
              <a:t> </a:t>
            </a:r>
            <a:r>
              <a:rPr lang="fr-FR" altLang="fr-FR" sz="2800">
                <a:latin typeface="Segoe UI" panose="020B0502040204020203" pitchFamily="34" charset="0"/>
                <a:ea typeface="Calibri Light" panose="020F0302020204030204" pitchFamily="34" charset="0"/>
                <a:cs typeface="Segoe UI" panose="020B0502040204020203" pitchFamily="34" charset="0"/>
              </a:rPr>
              <a:t>= </a:t>
            </a:r>
            <a:r>
              <a:rPr lang="fr-FR" altLang="fr-FR" sz="2800">
                <a:latin typeface="Segoe UI" panose="020B0502040204020203" pitchFamily="34" charset="0"/>
                <a:cs typeface="Segoe UI" panose="020B0502040204020203" pitchFamily="34" charset="0"/>
              </a:rPr>
              <a:t>Institution politique qui fait </a:t>
            </a:r>
            <a:r>
              <a:rPr lang="fr-FR" altLang="fr-FR" sz="2800" b="1">
                <a:latin typeface="Segoe UI" panose="020B0502040204020203" pitchFamily="34" charset="0"/>
                <a:cs typeface="Segoe UI" panose="020B0502040204020203" pitchFamily="34" charset="0"/>
              </a:rPr>
              <a:t>autorité</a:t>
            </a:r>
            <a:r>
              <a:rPr lang="fr-FR" altLang="fr-FR" sz="2800">
                <a:latin typeface="Segoe UI" panose="020B0502040204020203" pitchFamily="34" charset="0"/>
                <a:cs typeface="Segoe UI" panose="020B0502040204020203" pitchFamily="34" charset="0"/>
              </a:rPr>
              <a:t> sur un </a:t>
            </a:r>
            <a:r>
              <a:rPr lang="fr-FR" altLang="fr-FR" sz="2800" b="1">
                <a:latin typeface="Segoe UI" panose="020B0502040204020203" pitchFamily="34" charset="0"/>
                <a:cs typeface="Segoe UI" panose="020B0502040204020203" pitchFamily="34" charset="0"/>
              </a:rPr>
              <a:t>territoire</a:t>
            </a:r>
            <a:r>
              <a:rPr lang="fr-FR" altLang="fr-FR" sz="2800">
                <a:latin typeface="Segoe UI" panose="020B0502040204020203" pitchFamily="34" charset="0"/>
                <a:cs typeface="Segoe UI" panose="020B0502040204020203" pitchFamily="34" charset="0"/>
              </a:rPr>
              <a:t>, dont la fonction économique est de produire des biens et des services </a:t>
            </a:r>
            <a:r>
              <a:rPr lang="fr-FR" altLang="fr-FR" sz="2800" b="1">
                <a:latin typeface="Segoe UI" panose="020B0502040204020203" pitchFamily="34" charset="0"/>
                <a:cs typeface="Segoe UI" panose="020B0502040204020203" pitchFamily="34" charset="0"/>
              </a:rPr>
              <a:t>publics</a:t>
            </a:r>
            <a:r>
              <a:rPr lang="fr-FR" altLang="fr-FR" sz="2800">
                <a:latin typeface="Segoe UI" panose="020B0502040204020203" pitchFamily="34" charset="0"/>
                <a:cs typeface="Segoe UI" panose="020B0502040204020203" pitchFamily="34" charset="0"/>
              </a:rPr>
              <a:t> et de mener des opérations de </a:t>
            </a:r>
            <a:r>
              <a:rPr lang="fr-FR" altLang="fr-FR" sz="2800" b="1">
                <a:latin typeface="Segoe UI" panose="020B0502040204020203" pitchFamily="34" charset="0"/>
                <a:cs typeface="Segoe UI" panose="020B0502040204020203" pitchFamily="34" charset="0"/>
              </a:rPr>
              <a:t>redistribution</a:t>
            </a:r>
            <a:r>
              <a:rPr lang="fr-FR" altLang="fr-FR" sz="2800">
                <a:latin typeface="Segoe UI" panose="020B0502040204020203" pitchFamily="34" charset="0"/>
                <a:cs typeface="Segoe UI" panose="020B0502040204020203" pitchFamily="34" charset="0"/>
              </a:rPr>
              <a:t> du revenu et de la richesse nationale.</a:t>
            </a:r>
            <a:endParaRPr lang="fr-FR" altLang="fr-FR" sz="2800" b="1">
              <a:latin typeface="Segoe UI" panose="020B0502040204020203" pitchFamily="34" charset="0"/>
              <a:cs typeface="Calibri Light" panose="020F0302020204030204" pitchFamily="34" charset="0"/>
            </a:endParaRPr>
          </a:p>
        </p:txBody>
      </p:sp>
      <p:pic>
        <p:nvPicPr>
          <p:cNvPr id="18436" name="Image 3" descr="Une image contenant bâtiment, nuage, ciel, Architecture classique&#10;&#10;Le contenu généré par l’IA peut être incorrect.">
            <a:extLst>
              <a:ext uri="{FF2B5EF4-FFF2-40B4-BE49-F238E27FC236}">
                <a16:creationId xmlns:a16="http://schemas.microsoft.com/office/drawing/2014/main" id="{E10B0166-0FEF-E08E-743E-0FF49D2DF85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06900" y="1331913"/>
            <a:ext cx="3378200" cy="3357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pull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F45239DD-A523-5EA3-053A-BCAAE0DAD0F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61975" y="1165225"/>
            <a:ext cx="11104563" cy="5489575"/>
          </a:xfrm>
        </p:spPr>
        <p:txBody>
          <a:bodyPr/>
          <a:lstStyle/>
          <a:p>
            <a:pPr marL="0" indent="0">
              <a:buFont typeface="Arial" panose="020B0604020202020204" pitchFamily="34" charset="0"/>
              <a:buNone/>
              <a:defRPr/>
            </a:pPr>
            <a:r>
              <a:rPr lang="fr-FR" sz="2400" dirty="0">
                <a:latin typeface="Segoe UI" panose="020B0502040204020203" pitchFamily="34" charset="0"/>
                <a:cs typeface="Segoe UI" panose="020B0502040204020203" pitchFamily="34" charset="0"/>
              </a:rPr>
              <a:t>En Suisse, la plus haute instance du pouvoir judiciaire est incarnée par le </a:t>
            </a:r>
            <a:r>
              <a:rPr lang="fr-FR" sz="2400" b="1" dirty="0">
                <a:latin typeface="Segoe UI" panose="020B0502040204020203" pitchFamily="34" charset="0"/>
                <a:cs typeface="Segoe UI" panose="020B0502040204020203" pitchFamily="34" charset="0"/>
              </a:rPr>
              <a:t>Tribunal fédéral</a:t>
            </a:r>
            <a:r>
              <a:rPr lang="fr-FR" sz="2400" dirty="0">
                <a:latin typeface="Segoe UI" panose="020B0502040204020203" pitchFamily="34" charset="0"/>
                <a:cs typeface="Segoe UI" panose="020B0502040204020203" pitchFamily="34" charset="0"/>
              </a:rPr>
              <a:t>. </a:t>
            </a:r>
          </a:p>
          <a:p>
            <a:pPr marL="0" indent="0">
              <a:buFont typeface="Arial" panose="020B0604020202020204" pitchFamily="34" charset="0"/>
              <a:buNone/>
              <a:defRPr/>
            </a:pPr>
            <a:r>
              <a:rPr lang="fr-FR" sz="2400" dirty="0">
                <a:latin typeface="Segoe UI" panose="020B0502040204020203" pitchFamily="34" charset="0"/>
                <a:cs typeface="Segoe UI" panose="020B0502040204020203" pitchFamily="34" charset="0"/>
              </a:rPr>
              <a:t>La justice est d’abord rendue au niveau cantonal. Le niveau fédéral n’intervient que dans certains cas spécifiques et en cas de </a:t>
            </a:r>
            <a:r>
              <a:rPr lang="fr-FR" sz="2400" b="1" dirty="0">
                <a:latin typeface="Segoe UI" panose="020B0502040204020203" pitchFamily="34" charset="0"/>
                <a:cs typeface="Segoe UI" panose="020B0502040204020203" pitchFamily="34" charset="0"/>
              </a:rPr>
              <a:t>recours</a:t>
            </a:r>
            <a:r>
              <a:rPr lang="fr-FR" sz="2400" dirty="0">
                <a:latin typeface="Segoe UI" panose="020B0502040204020203" pitchFamily="34" charset="0"/>
                <a:cs typeface="Segoe UI" panose="020B0502040204020203" pitchFamily="34" charset="0"/>
              </a:rPr>
              <a:t>. </a:t>
            </a:r>
          </a:p>
          <a:p>
            <a:pPr marL="0" indent="0">
              <a:buFont typeface="Arial" panose="020B0604020202020204" pitchFamily="34" charset="0"/>
              <a:buNone/>
              <a:defRPr/>
            </a:pPr>
            <a:r>
              <a:rPr lang="fr-FR" sz="2400" dirty="0">
                <a:latin typeface="Segoe UI" panose="020B0502040204020203" pitchFamily="34" charset="0"/>
                <a:cs typeface="Segoe UI" panose="020B0502040204020203" pitchFamily="34" charset="0"/>
              </a:rPr>
              <a:t>Au niveau cantonal et fédéral, le pouvoir judiciaire est organisé en </a:t>
            </a:r>
            <a:r>
              <a:rPr lang="fr-FR" sz="2400" b="1" dirty="0">
                <a:latin typeface="Segoe UI" panose="020B0502040204020203" pitchFamily="34" charset="0"/>
                <a:cs typeface="Segoe UI" panose="020B0502040204020203" pitchFamily="34" charset="0"/>
              </a:rPr>
              <a:t>trois grands domaines</a:t>
            </a:r>
            <a:r>
              <a:rPr lang="fr-FR" sz="2400" dirty="0">
                <a:latin typeface="Segoe UI" panose="020B0502040204020203" pitchFamily="34" charset="0"/>
                <a:cs typeface="Segoe UI" panose="020B0502040204020203" pitchFamily="34" charset="0"/>
              </a:rPr>
              <a:t>. </a:t>
            </a:r>
          </a:p>
          <a:p>
            <a:pPr>
              <a:defRPr/>
            </a:pPr>
            <a:r>
              <a:rPr lang="fr-FR" sz="2400" b="1" dirty="0">
                <a:solidFill>
                  <a:srgbClr val="009DA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La justice civile </a:t>
            </a:r>
            <a:r>
              <a:rPr lang="fr-FR" sz="2400" dirty="0">
                <a:latin typeface="Segoe UI" panose="020B0502040204020203" pitchFamily="34" charset="0"/>
                <a:cs typeface="Segoe UI" panose="020B0502040204020203" pitchFamily="34" charset="0"/>
              </a:rPr>
              <a:t>: elle statue en cas de conflits opposant des personnes (physiques ou morales) lorsque l’une d’elle souhaite récupérer de l’</a:t>
            </a:r>
            <a:r>
              <a:rPr lang="fr-FR" sz="2400" b="1" dirty="0">
                <a:latin typeface="Segoe UI" panose="020B0502040204020203" pitchFamily="34" charset="0"/>
                <a:cs typeface="Segoe UI" panose="020B0502040204020203" pitchFamily="34" charset="0"/>
              </a:rPr>
              <a:t>argent</a:t>
            </a:r>
            <a:r>
              <a:rPr lang="fr-FR" sz="2400" dirty="0">
                <a:latin typeface="Segoe UI" panose="020B0502040204020203" pitchFamily="34" charset="0"/>
                <a:cs typeface="Segoe UI" panose="020B0502040204020203" pitchFamily="34" charset="0"/>
              </a:rPr>
              <a:t> que l’autre lui aurait soustrait ou pour obtenir réparation pour des </a:t>
            </a:r>
            <a:r>
              <a:rPr lang="fr-FR" sz="2400" b="1" dirty="0">
                <a:latin typeface="Segoe UI" panose="020B0502040204020203" pitchFamily="34" charset="0"/>
                <a:cs typeface="Segoe UI" panose="020B0502040204020203" pitchFamily="34" charset="0"/>
              </a:rPr>
              <a:t>torts</a:t>
            </a:r>
            <a:r>
              <a:rPr lang="fr-FR" sz="2400" dirty="0">
                <a:latin typeface="Segoe UI" panose="020B0502040204020203" pitchFamily="34" charset="0"/>
                <a:cs typeface="Segoe UI" panose="020B0502040204020203" pitchFamily="34" charset="0"/>
              </a:rPr>
              <a:t> subis ; </a:t>
            </a:r>
          </a:p>
          <a:p>
            <a:pPr>
              <a:defRPr/>
            </a:pPr>
            <a:r>
              <a:rPr lang="fr-FR" sz="2400" b="1" dirty="0">
                <a:solidFill>
                  <a:srgbClr val="009DA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La justice pénale </a:t>
            </a:r>
            <a:r>
              <a:rPr lang="fr-FR" sz="2400" dirty="0">
                <a:latin typeface="Segoe UI" panose="020B0502040204020203" pitchFamily="34" charset="0"/>
                <a:cs typeface="Segoe UI" panose="020B0502040204020203" pitchFamily="34" charset="0"/>
              </a:rPr>
              <a:t>: elle statue en cas de </a:t>
            </a:r>
            <a:r>
              <a:rPr lang="fr-FR" sz="2400" b="1" dirty="0">
                <a:latin typeface="Segoe UI" panose="020B0502040204020203" pitchFamily="34" charset="0"/>
                <a:cs typeface="Segoe UI" panose="020B0502040204020203" pitchFamily="34" charset="0"/>
              </a:rPr>
              <a:t>contravention</a:t>
            </a:r>
            <a:r>
              <a:rPr lang="fr-FR" sz="2400" dirty="0">
                <a:latin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fr-FR" sz="2400" b="1" dirty="0">
                <a:latin typeface="Segoe UI" panose="020B0502040204020203" pitchFamily="34" charset="0"/>
                <a:cs typeface="Segoe UI" panose="020B0502040204020203" pitchFamily="34" charset="0"/>
              </a:rPr>
              <a:t>délit</a:t>
            </a:r>
            <a:r>
              <a:rPr lang="fr-FR" sz="2400" dirty="0">
                <a:latin typeface="Segoe UI" panose="020B0502040204020203" pitchFamily="34" charset="0"/>
                <a:cs typeface="Segoe UI" panose="020B0502040204020203" pitchFamily="34" charset="0"/>
              </a:rPr>
              <a:t> ou </a:t>
            </a:r>
            <a:r>
              <a:rPr lang="fr-FR" sz="2400" b="1" dirty="0">
                <a:latin typeface="Segoe UI" panose="020B0502040204020203" pitchFamily="34" charset="0"/>
                <a:cs typeface="Segoe UI" panose="020B0502040204020203" pitchFamily="34" charset="0"/>
              </a:rPr>
              <a:t>crime</a:t>
            </a:r>
            <a:r>
              <a:rPr lang="fr-FR" sz="2400" dirty="0">
                <a:latin typeface="Segoe UI" panose="020B0502040204020203" pitchFamily="34" charset="0"/>
                <a:cs typeface="Segoe UI" panose="020B0502040204020203" pitchFamily="34" charset="0"/>
              </a:rPr>
              <a:t>. Elle poursuit et condamne les coupables ; </a:t>
            </a:r>
          </a:p>
          <a:p>
            <a:pPr>
              <a:defRPr/>
            </a:pPr>
            <a:r>
              <a:rPr lang="fr-FR" sz="2400" b="1" dirty="0">
                <a:solidFill>
                  <a:srgbClr val="009DA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La justice administrative </a:t>
            </a:r>
            <a:r>
              <a:rPr lang="fr-FR" sz="2400" dirty="0">
                <a:latin typeface="Segoe UI" panose="020B0502040204020203" pitchFamily="34" charset="0"/>
                <a:cs typeface="Segoe UI" panose="020B0502040204020203" pitchFamily="34" charset="0"/>
              </a:rPr>
              <a:t>: elle statue en cas de différend opposant une personne à l’</a:t>
            </a:r>
            <a:r>
              <a:rPr lang="fr-FR" sz="2400" b="1" dirty="0">
                <a:latin typeface="Segoe UI" panose="020B0502040204020203" pitchFamily="34" charset="0"/>
                <a:cs typeface="Segoe UI" panose="020B0502040204020203" pitchFamily="34" charset="0"/>
              </a:rPr>
              <a:t>État</a:t>
            </a:r>
            <a:r>
              <a:rPr lang="fr-FR" sz="2400" dirty="0">
                <a:latin typeface="Segoe UI" panose="020B0502040204020203" pitchFamily="34" charset="0"/>
                <a:cs typeface="Segoe UI" panose="020B0502040204020203" pitchFamily="34" charset="0"/>
              </a:rPr>
              <a:t> ou entre différents services de l’État.</a:t>
            </a:r>
          </a:p>
          <a:p>
            <a:pPr marL="0" indent="0">
              <a:buFont typeface="Arial" panose="020B0604020202020204" pitchFamily="34" charset="0"/>
              <a:buNone/>
              <a:defRPr/>
            </a:pPr>
            <a:endParaRPr lang="fr-FR" sz="2400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55298" name="Titre 1">
            <a:extLst>
              <a:ext uri="{FF2B5EF4-FFF2-40B4-BE49-F238E27FC236}">
                <a16:creationId xmlns:a16="http://schemas.microsoft.com/office/drawing/2014/main" id="{54A034D0-2417-2919-61FB-2D046DD96C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58738"/>
            <a:ext cx="10972800" cy="1143000"/>
          </a:xfrm>
        </p:spPr>
        <p:txBody>
          <a:bodyPr/>
          <a:lstStyle/>
          <a:p>
            <a:r>
              <a:rPr lang="fr-CH" altLang="fr-FR" b="1">
                <a:latin typeface="Georgia" panose="02040502050405020303" pitchFamily="18" charset="0"/>
              </a:rPr>
              <a:t>Le pouvoir </a:t>
            </a:r>
            <a:r>
              <a:rPr lang="fr-CH" altLang="fr-FR" b="1">
                <a:solidFill>
                  <a:srgbClr val="009DA4"/>
                </a:solidFill>
                <a:latin typeface="Georgia" panose="02040502050405020303" pitchFamily="18" charset="0"/>
              </a:rPr>
              <a:t>judiciaire</a:t>
            </a:r>
            <a:endParaRPr lang="fr-CH" altLang="fr-FR" b="1">
              <a:latin typeface="Georgia" panose="02040502050405020303" pitchFamily="18" charset="0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1" name="Picture 5">
            <a:extLst>
              <a:ext uri="{FF2B5EF4-FFF2-40B4-BE49-F238E27FC236}">
                <a16:creationId xmlns:a16="http://schemas.microsoft.com/office/drawing/2014/main" id="{09DAF1A1-8D8D-20F3-8FB6-EE2B48FC38B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4699"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pull/>
  </p:transition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345" name="Picture 3">
            <a:extLst>
              <a:ext uri="{FF2B5EF4-FFF2-40B4-BE49-F238E27FC236}">
                <a16:creationId xmlns:a16="http://schemas.microsoft.com/office/drawing/2014/main" id="{75442167-3E18-34D0-3495-00B35FF2D78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000"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pull/>
  </p:transition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369" name="Image 4" descr="Une image contenant cercle, capture d’écran, espace, astronomie&#10;&#10;Le contenu généré par l’IA peut être incorrect.">
            <a:extLst>
              <a:ext uri="{FF2B5EF4-FFF2-40B4-BE49-F238E27FC236}">
                <a16:creationId xmlns:a16="http://schemas.microsoft.com/office/drawing/2014/main" id="{5CF3D854-00FD-8304-56B3-BFA1D13BD92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9"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Bouton d’action : avant ou précédent 1">
            <a:hlinkClick r:id="rId3" highlightClick="1"/>
            <a:extLst>
              <a:ext uri="{FF2B5EF4-FFF2-40B4-BE49-F238E27FC236}">
                <a16:creationId xmlns:a16="http://schemas.microsoft.com/office/drawing/2014/main" id="{B2E8068B-6C92-B10C-2147-DE90B35A2EA8}"/>
              </a:ext>
            </a:extLst>
          </p:cNvPr>
          <p:cNvSpPr/>
          <p:nvPr/>
        </p:nvSpPr>
        <p:spPr>
          <a:xfrm>
            <a:off x="5574792" y="2907792"/>
            <a:ext cx="1042416" cy="1042416"/>
          </a:xfrm>
          <a:prstGeom prst="actionButtonForwardNext">
            <a:avLst/>
          </a:prstGeom>
          <a:solidFill>
            <a:srgbClr val="009DA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H"/>
          </a:p>
        </p:txBody>
      </p:sp>
    </p:spTree>
  </p:cSld>
  <p:clrMapOvr>
    <a:masterClrMapping/>
  </p:clrMapOvr>
  <p:transition spd="med">
    <p:pull/>
  </p:transition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3" name="Titre 1">
            <a:extLst>
              <a:ext uri="{FF2B5EF4-FFF2-40B4-BE49-F238E27FC236}">
                <a16:creationId xmlns:a16="http://schemas.microsoft.com/office/drawing/2014/main" id="{CC29DE40-2207-EBC0-9B78-C39FDF8478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46038"/>
            <a:ext cx="10972800" cy="1143000"/>
          </a:xfrm>
        </p:spPr>
        <p:txBody>
          <a:bodyPr/>
          <a:lstStyle/>
          <a:p>
            <a:r>
              <a:rPr lang="fr-CH" altLang="fr-FR" b="1">
                <a:latin typeface="Georgia" panose="02040502050405020303" pitchFamily="18" charset="0"/>
              </a:rPr>
              <a:t>Les modes de </a:t>
            </a:r>
            <a:r>
              <a:rPr lang="fr-CH" altLang="fr-FR" b="1">
                <a:solidFill>
                  <a:srgbClr val="009DA4"/>
                </a:solidFill>
                <a:latin typeface="Georgia" panose="02040502050405020303" pitchFamily="18" charset="0"/>
              </a:rPr>
              <a:t>scrutin</a:t>
            </a:r>
            <a:endParaRPr lang="fr-CH" altLang="fr-FR" b="1">
              <a:latin typeface="Georgia" panose="02040502050405020303" pitchFamily="18" charset="0"/>
            </a:endParaRPr>
          </a:p>
        </p:txBody>
      </p:sp>
      <p:pic>
        <p:nvPicPr>
          <p:cNvPr id="59394" name="Image 6" descr="Une image contenant texte, capture d’écran, Police, diagramme&#10;&#10;Le contenu généré par l’IA peut être incorrect.">
            <a:extLst>
              <a:ext uri="{FF2B5EF4-FFF2-40B4-BE49-F238E27FC236}">
                <a16:creationId xmlns:a16="http://schemas.microsoft.com/office/drawing/2014/main" id="{4FC8189E-3DEE-FA17-FAFB-8FA70607ED4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375" y="1168400"/>
            <a:ext cx="10229850" cy="549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pull/>
  </p:transition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1">
            <a:extLst>
              <a:ext uri="{FF2B5EF4-FFF2-40B4-BE49-F238E27FC236}">
                <a16:creationId xmlns:a16="http://schemas.microsoft.com/office/drawing/2014/main" id="{787C06D2-58CF-9135-3ACB-1DEE89FECB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58738"/>
            <a:ext cx="10972800" cy="1143000"/>
          </a:xfrm>
        </p:spPr>
        <p:txBody>
          <a:bodyPr/>
          <a:lstStyle/>
          <a:p>
            <a:r>
              <a:rPr lang="fr-CH" altLang="fr-FR" b="1">
                <a:latin typeface="Georgia" panose="02040502050405020303" pitchFamily="18" charset="0"/>
              </a:rPr>
              <a:t>Le scrutin </a:t>
            </a:r>
            <a:r>
              <a:rPr lang="fr-CH" altLang="fr-FR" b="1">
                <a:solidFill>
                  <a:srgbClr val="009DA4"/>
                </a:solidFill>
                <a:latin typeface="Georgia" panose="02040502050405020303" pitchFamily="18" charset="0"/>
              </a:rPr>
              <a:t>majoritaire</a:t>
            </a:r>
            <a:endParaRPr lang="fr-CH" altLang="fr-FR" b="1">
              <a:latin typeface="Georgia" panose="02040502050405020303" pitchFamily="18" charset="0"/>
            </a:endParaRPr>
          </a:p>
        </p:txBody>
      </p:sp>
      <p:sp>
        <p:nvSpPr>
          <p:cNvPr id="5" name="Espace réservé du contenu 2">
            <a:extLst>
              <a:ext uri="{FF2B5EF4-FFF2-40B4-BE49-F238E27FC236}">
                <a16:creationId xmlns:a16="http://schemas.microsoft.com/office/drawing/2014/main" id="{09D3794B-C02A-6A99-8405-7C3509CD8CF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67400" y="1120775"/>
            <a:ext cx="5715000" cy="5661025"/>
          </a:xfrm>
        </p:spPr>
        <p:txBody>
          <a:bodyPr/>
          <a:lstStyle/>
          <a:p>
            <a:pPr eaLnBrk="1" hangingPunct="1">
              <a:spcAft>
                <a:spcPts val="600"/>
              </a:spcAft>
              <a:buClr>
                <a:srgbClr val="009DA4"/>
              </a:buClr>
            </a:pPr>
            <a:r>
              <a:rPr lang="fr-FR" altLang="fr-FR" sz="1800">
                <a:latin typeface="Segoe UI" panose="020B0502040204020203" pitchFamily="34" charset="0"/>
                <a:cs typeface="Segoe UI" panose="020B0502040204020203" pitchFamily="34" charset="0"/>
              </a:rPr>
              <a:t>Les électeurs votent pour des </a:t>
            </a:r>
            <a:r>
              <a:rPr lang="fr-FR" altLang="fr-FR" sz="1800" b="1">
                <a:latin typeface="Segoe UI" panose="020B0502040204020203" pitchFamily="34" charset="0"/>
                <a:cs typeface="Segoe UI" panose="020B0502040204020203" pitchFamily="34" charset="0"/>
              </a:rPr>
              <a:t>candidats </a:t>
            </a:r>
            <a:r>
              <a:rPr lang="fr-FR" altLang="fr-FR" sz="1800">
                <a:latin typeface="Segoe UI" panose="020B0502040204020203" pitchFamily="34" charset="0"/>
                <a:cs typeface="Segoe UI" panose="020B0502040204020203" pitchFamily="34" charset="0"/>
              </a:rPr>
              <a:t>et les sièges sont attribués à ceux qui obtiennent le plus de voix.</a:t>
            </a:r>
          </a:p>
          <a:p>
            <a:pPr eaLnBrk="1" hangingPunct="1">
              <a:spcAft>
                <a:spcPts val="600"/>
              </a:spcAft>
              <a:buClr>
                <a:srgbClr val="009DA4"/>
              </a:buClr>
            </a:pPr>
            <a:r>
              <a:rPr lang="fr-FR" altLang="fr-FR" sz="1800">
                <a:latin typeface="Segoe UI" panose="020B0502040204020203" pitchFamily="34" charset="0"/>
                <a:cs typeface="Segoe UI" panose="020B0502040204020203" pitchFamily="34" charset="0"/>
              </a:rPr>
              <a:t>Il peut y avoir </a:t>
            </a:r>
            <a:r>
              <a:rPr lang="fr-FR" altLang="fr-FR" sz="1800" b="1">
                <a:latin typeface="Segoe UI" panose="020B0502040204020203" pitchFamily="34" charset="0"/>
                <a:cs typeface="Segoe UI" panose="020B0502040204020203" pitchFamily="34" charset="0"/>
              </a:rPr>
              <a:t>plusieurs tours</a:t>
            </a:r>
            <a:r>
              <a:rPr lang="fr-FR" altLang="fr-FR" sz="1800">
                <a:latin typeface="Segoe UI" panose="020B0502040204020203" pitchFamily="34" charset="0"/>
                <a:cs typeface="Segoe UI" panose="020B0502040204020203" pitchFamily="34" charset="0"/>
              </a:rPr>
              <a:t>. Au premier tour, est élu le candidat qui obtient la </a:t>
            </a:r>
            <a:r>
              <a:rPr lang="fr-FR" altLang="fr-FR" sz="1800" b="1">
                <a:latin typeface="Segoe UI" panose="020B0502040204020203" pitchFamily="34" charset="0"/>
                <a:cs typeface="Segoe UI" panose="020B0502040204020203" pitchFamily="34" charset="0"/>
              </a:rPr>
              <a:t>majorité absolue</a:t>
            </a:r>
            <a:r>
              <a:rPr lang="fr-FR" altLang="fr-FR" sz="1800">
                <a:latin typeface="Segoe UI" panose="020B0502040204020203" pitchFamily="34" charset="0"/>
                <a:cs typeface="Segoe UI" panose="020B0502040204020203" pitchFamily="34" charset="0"/>
              </a:rPr>
              <a:t>, soit la moitié des voix plus une.</a:t>
            </a:r>
          </a:p>
          <a:p>
            <a:pPr eaLnBrk="1" hangingPunct="1">
              <a:spcAft>
                <a:spcPts val="600"/>
              </a:spcAft>
              <a:buClr>
                <a:srgbClr val="009DA4"/>
              </a:buClr>
            </a:pPr>
            <a:r>
              <a:rPr lang="fr-FR" altLang="fr-FR" sz="1800">
                <a:latin typeface="Segoe UI" panose="020B0502040204020203" pitchFamily="34" charset="0"/>
                <a:cs typeface="Segoe UI" panose="020B0502040204020203" pitchFamily="34" charset="0"/>
              </a:rPr>
              <a:t>S’il n’y a pas d’élus au premier tour, un second tour est organisé (</a:t>
            </a:r>
            <a:r>
              <a:rPr lang="fr-FR" altLang="fr-FR" sz="1800" b="1">
                <a:latin typeface="Segoe UI" panose="020B0502040204020203" pitchFamily="34" charset="0"/>
                <a:cs typeface="Segoe UI" panose="020B0502040204020203" pitchFamily="34" charset="0"/>
              </a:rPr>
              <a:t>ballotage</a:t>
            </a:r>
            <a:r>
              <a:rPr lang="fr-FR" altLang="fr-FR" sz="1800">
                <a:latin typeface="Segoe UI" panose="020B0502040204020203" pitchFamily="34" charset="0"/>
                <a:cs typeface="Segoe UI" panose="020B0502040204020203" pitchFamily="34" charset="0"/>
              </a:rPr>
              <a:t>).</a:t>
            </a:r>
          </a:p>
          <a:p>
            <a:pPr eaLnBrk="1" hangingPunct="1">
              <a:spcAft>
                <a:spcPts val="600"/>
              </a:spcAft>
              <a:buClr>
                <a:srgbClr val="009DA4"/>
              </a:buClr>
            </a:pPr>
            <a:r>
              <a:rPr lang="fr-FR" altLang="fr-FR" sz="1800">
                <a:latin typeface="Segoe UI" panose="020B0502040204020203" pitchFamily="34" charset="0"/>
                <a:cs typeface="Segoe UI" panose="020B0502040204020203" pitchFamily="34" charset="0"/>
              </a:rPr>
              <a:t>Au second tour, la </a:t>
            </a:r>
            <a:r>
              <a:rPr lang="fr-FR" altLang="fr-FR" sz="1800" b="1">
                <a:latin typeface="Segoe UI" panose="020B0502040204020203" pitchFamily="34" charset="0"/>
                <a:cs typeface="Segoe UI" panose="020B0502040204020203" pitchFamily="34" charset="0"/>
              </a:rPr>
              <a:t>majorité relative </a:t>
            </a:r>
            <a:r>
              <a:rPr lang="fr-FR" altLang="fr-FR" sz="1800">
                <a:latin typeface="Segoe UI" panose="020B0502040204020203" pitchFamily="34" charset="0"/>
                <a:cs typeface="Segoe UI" panose="020B0502040204020203" pitchFamily="34" charset="0"/>
              </a:rPr>
              <a:t>suffit : le candidat qui obtient le plus de voix est élu, même sans atteindre 50% des voix. </a:t>
            </a:r>
          </a:p>
          <a:p>
            <a:pPr eaLnBrk="1" hangingPunct="1">
              <a:spcAft>
                <a:spcPts val="600"/>
              </a:spcAft>
              <a:buClr>
                <a:srgbClr val="009DA4"/>
              </a:buClr>
            </a:pPr>
            <a:r>
              <a:rPr lang="fr-FR" altLang="fr-FR" sz="1800">
                <a:latin typeface="Segoe UI" panose="020B0502040204020203" pitchFamily="34" charset="0"/>
                <a:cs typeface="Segoe UI" panose="020B0502040204020203" pitchFamily="34" charset="0"/>
              </a:rPr>
              <a:t>Lorsque un seul siège est à pourvoir, le scrutin majoritaire est dit </a:t>
            </a:r>
            <a:r>
              <a:rPr lang="fr-FR" altLang="fr-FR" sz="1800" b="1">
                <a:latin typeface="Segoe UI" panose="020B0502040204020203" pitchFamily="34" charset="0"/>
                <a:cs typeface="Segoe UI" panose="020B0502040204020203" pitchFamily="34" charset="0"/>
              </a:rPr>
              <a:t>uninominal </a:t>
            </a:r>
            <a:r>
              <a:rPr lang="fr-FR" altLang="fr-FR" sz="1800">
                <a:latin typeface="Segoe UI" panose="020B0502040204020203" pitchFamily="34" charset="0"/>
                <a:cs typeface="Segoe UI" panose="020B0502040204020203" pitchFamily="34" charset="0"/>
              </a:rPr>
              <a:t>et chaque électeur dispose d’une seule voix.</a:t>
            </a:r>
          </a:p>
          <a:p>
            <a:pPr eaLnBrk="1" hangingPunct="1">
              <a:spcAft>
                <a:spcPts val="600"/>
              </a:spcAft>
              <a:buClr>
                <a:srgbClr val="009DA4"/>
              </a:buClr>
            </a:pPr>
            <a:r>
              <a:rPr lang="fr-FR" altLang="fr-FR" sz="1800">
                <a:latin typeface="Segoe UI" panose="020B0502040204020203" pitchFamily="34" charset="0"/>
                <a:cs typeface="Segoe UI" panose="020B0502040204020203" pitchFamily="34" charset="0"/>
              </a:rPr>
              <a:t>Lorsque plusieurs sièges sont à pourvoir, il est </a:t>
            </a:r>
            <a:r>
              <a:rPr lang="fr-FR" altLang="fr-FR" sz="1800" b="1">
                <a:latin typeface="Segoe UI" panose="020B0502040204020203" pitchFamily="34" charset="0"/>
                <a:cs typeface="Segoe UI" panose="020B0502040204020203" pitchFamily="34" charset="0"/>
              </a:rPr>
              <a:t>plurinominal </a:t>
            </a:r>
            <a:r>
              <a:rPr lang="fr-FR" altLang="fr-FR" sz="1800">
                <a:latin typeface="Segoe UI" panose="020B0502040204020203" pitchFamily="34" charset="0"/>
                <a:cs typeface="Segoe UI" panose="020B0502040204020203" pitchFamily="34" charset="0"/>
              </a:rPr>
              <a:t>et chaque électeur dispose d’autant de voix qu’il y a de sièges.</a:t>
            </a:r>
          </a:p>
        </p:txBody>
      </p:sp>
      <p:pic>
        <p:nvPicPr>
          <p:cNvPr id="60419" name="Image 8" descr="Une image contenant texte, capture d’écran, Police, diagramme&#10;&#10;Le contenu généré par l’IA peut être incorrect.">
            <a:extLst>
              <a:ext uri="{FF2B5EF4-FFF2-40B4-BE49-F238E27FC236}">
                <a16:creationId xmlns:a16="http://schemas.microsoft.com/office/drawing/2014/main" id="{F91AAE97-BE95-BF29-DB82-9E68B2A71CB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628"/>
          <a:stretch>
            <a:fillRect/>
          </a:stretch>
        </p:blipFill>
        <p:spPr bwMode="auto">
          <a:xfrm>
            <a:off x="714375" y="1168400"/>
            <a:ext cx="5153025" cy="549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build="p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1">
            <a:extLst>
              <a:ext uri="{FF2B5EF4-FFF2-40B4-BE49-F238E27FC236}">
                <a16:creationId xmlns:a16="http://schemas.microsoft.com/office/drawing/2014/main" id="{4ACEDAAB-8E6D-5458-F84F-9A1CD8A5A6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58738"/>
            <a:ext cx="10972800" cy="1143000"/>
          </a:xfrm>
        </p:spPr>
        <p:txBody>
          <a:bodyPr/>
          <a:lstStyle/>
          <a:p>
            <a:r>
              <a:rPr lang="fr-CH" altLang="fr-FR" b="1">
                <a:latin typeface="Georgia" panose="02040502050405020303" pitchFamily="18" charset="0"/>
              </a:rPr>
              <a:t>Le scrutin</a:t>
            </a:r>
            <a:r>
              <a:rPr lang="fr-CH" altLang="fr-FR" b="1">
                <a:solidFill>
                  <a:srgbClr val="009DA4"/>
                </a:solidFill>
                <a:latin typeface="Georgia" panose="02040502050405020303" pitchFamily="18" charset="0"/>
              </a:rPr>
              <a:t> proportionnel</a:t>
            </a:r>
            <a:endParaRPr lang="fr-CH" altLang="fr-FR" b="1">
              <a:latin typeface="Georgia" panose="02040502050405020303" pitchFamily="18" charset="0"/>
            </a:endParaRPr>
          </a:p>
        </p:txBody>
      </p:sp>
      <p:sp>
        <p:nvSpPr>
          <p:cNvPr id="5" name="Espace réservé du contenu 2">
            <a:extLst>
              <a:ext uri="{FF2B5EF4-FFF2-40B4-BE49-F238E27FC236}">
                <a16:creationId xmlns:a16="http://schemas.microsoft.com/office/drawing/2014/main" id="{E369464E-063E-95C6-9577-E55BFAC363F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9100" y="1201738"/>
            <a:ext cx="5715000" cy="5661025"/>
          </a:xfrm>
        </p:spPr>
        <p:txBody>
          <a:bodyPr/>
          <a:lstStyle/>
          <a:p>
            <a:pPr eaLnBrk="1" hangingPunct="1">
              <a:spcAft>
                <a:spcPts val="600"/>
              </a:spcAft>
              <a:buClr>
                <a:srgbClr val="009DA4"/>
              </a:buClr>
            </a:pPr>
            <a:r>
              <a:rPr lang="fr-FR" altLang="fr-FR" sz="1800">
                <a:latin typeface="Segoe UI" panose="020B0502040204020203" pitchFamily="34" charset="0"/>
                <a:cs typeface="Segoe UI" panose="020B0502040204020203" pitchFamily="34" charset="0"/>
              </a:rPr>
              <a:t>Les électeurs votent pour des </a:t>
            </a:r>
            <a:r>
              <a:rPr lang="fr-FR" altLang="fr-FR" sz="1800" b="1">
                <a:latin typeface="Segoe UI" panose="020B0502040204020203" pitchFamily="34" charset="0"/>
                <a:cs typeface="Segoe UI" panose="020B0502040204020203" pitchFamily="34" charset="0"/>
              </a:rPr>
              <a:t>listes de partis</a:t>
            </a:r>
            <a:r>
              <a:rPr lang="fr-FR" altLang="fr-FR" sz="1800">
                <a:latin typeface="Segoe UI" panose="020B0502040204020203" pitchFamily="34" charset="0"/>
                <a:cs typeface="Segoe UI" panose="020B0502040204020203" pitchFamily="34" charset="0"/>
              </a:rPr>
              <a:t> et les sièges sont répartis proportionnellement aux résultats obtenus. </a:t>
            </a:r>
          </a:p>
          <a:p>
            <a:pPr eaLnBrk="1" hangingPunct="1">
              <a:spcAft>
                <a:spcPts val="600"/>
              </a:spcAft>
              <a:buClr>
                <a:srgbClr val="009DA4"/>
              </a:buClr>
            </a:pPr>
            <a:r>
              <a:rPr lang="fr-FR" altLang="fr-FR" sz="1800">
                <a:latin typeface="Segoe UI" panose="020B0502040204020203" pitchFamily="34" charset="0"/>
                <a:cs typeface="Segoe UI" panose="020B0502040204020203" pitchFamily="34" charset="0"/>
              </a:rPr>
              <a:t>Le scrutin se déroule en </a:t>
            </a:r>
            <a:r>
              <a:rPr lang="fr-FR" altLang="fr-FR" sz="1800" b="1">
                <a:latin typeface="Segoe UI" panose="020B0502040204020203" pitchFamily="34" charset="0"/>
                <a:cs typeface="Segoe UI" panose="020B0502040204020203" pitchFamily="34" charset="0"/>
              </a:rPr>
              <a:t>un seul tour</a:t>
            </a:r>
            <a:r>
              <a:rPr lang="fr-FR" altLang="fr-FR" sz="1800">
                <a:latin typeface="Segoe UI" panose="020B0502040204020203" pitchFamily="34" charset="0"/>
                <a:cs typeface="Segoe UI" panose="020B0502040204020203" pitchFamily="34" charset="0"/>
              </a:rPr>
              <a:t>. </a:t>
            </a:r>
          </a:p>
          <a:p>
            <a:pPr eaLnBrk="1" hangingPunct="1">
              <a:spcAft>
                <a:spcPts val="600"/>
              </a:spcAft>
              <a:buClr>
                <a:srgbClr val="009DA4"/>
              </a:buClr>
            </a:pPr>
            <a:r>
              <a:rPr lang="fr-FR" altLang="fr-FR" sz="1800">
                <a:latin typeface="Segoe UI" panose="020B0502040204020203" pitchFamily="34" charset="0"/>
                <a:cs typeface="Segoe UI" panose="020B0502040204020203" pitchFamily="34" charset="0"/>
              </a:rPr>
              <a:t>Un </a:t>
            </a:r>
            <a:r>
              <a:rPr lang="fr-FR" altLang="fr-FR" sz="1800" b="1">
                <a:latin typeface="Segoe UI" panose="020B0502040204020203" pitchFamily="34" charset="0"/>
                <a:cs typeface="Segoe UI" panose="020B0502040204020203" pitchFamily="34" charset="0"/>
              </a:rPr>
              <a:t>quorum </a:t>
            </a:r>
            <a:r>
              <a:rPr lang="fr-FR" altLang="fr-FR" sz="1800">
                <a:latin typeface="Segoe UI" panose="020B0502040204020203" pitchFamily="34" charset="0"/>
                <a:cs typeface="Segoe UI" panose="020B0502040204020203" pitchFamily="34" charset="0"/>
              </a:rPr>
              <a:t>peut être fixé : seules les listes atteignant un pourcentage minimal de voix peuvent obtenir des sièges. </a:t>
            </a:r>
          </a:p>
          <a:p>
            <a:pPr eaLnBrk="1" hangingPunct="1">
              <a:spcAft>
                <a:spcPts val="600"/>
              </a:spcAft>
              <a:buClr>
                <a:srgbClr val="009DA4"/>
              </a:buClr>
            </a:pPr>
            <a:r>
              <a:rPr lang="fr-FR" altLang="fr-FR" sz="1800">
                <a:latin typeface="Segoe UI" panose="020B0502040204020203" pitchFamily="34" charset="0"/>
                <a:cs typeface="Segoe UI" panose="020B0502040204020203" pitchFamily="34" charset="0"/>
              </a:rPr>
              <a:t>Tout électeur qui vote pour </a:t>
            </a:r>
            <a:r>
              <a:rPr lang="fr-FR" altLang="fr-FR" sz="1800" b="1">
                <a:latin typeface="Segoe UI" panose="020B0502040204020203" pitchFamily="34" charset="0"/>
                <a:cs typeface="Segoe UI" panose="020B0502040204020203" pitchFamily="34" charset="0"/>
              </a:rPr>
              <a:t>un</a:t>
            </a:r>
            <a:r>
              <a:rPr lang="fr-FR" altLang="fr-FR" sz="1800"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fr-FR" altLang="fr-FR" sz="1800" b="1">
                <a:latin typeface="Segoe UI" panose="020B0502040204020203" pitchFamily="34" charset="0"/>
                <a:cs typeface="Segoe UI" panose="020B0502040204020203" pitchFamily="34" charset="0"/>
              </a:rPr>
              <a:t>candidat </a:t>
            </a:r>
            <a:r>
              <a:rPr lang="fr-FR" altLang="fr-FR" sz="1800">
                <a:latin typeface="Segoe UI" panose="020B0502040204020203" pitchFamily="34" charset="0"/>
                <a:cs typeface="Segoe UI" panose="020B0502040204020203" pitchFamily="34" charset="0"/>
              </a:rPr>
              <a:t>apporte également une voix à la liste de </a:t>
            </a:r>
            <a:r>
              <a:rPr lang="fr-FR" altLang="fr-FR" sz="1800" b="1">
                <a:latin typeface="Segoe UI" panose="020B0502040204020203" pitchFamily="34" charset="0"/>
                <a:cs typeface="Segoe UI" panose="020B0502040204020203" pitchFamily="34" charset="0"/>
              </a:rPr>
              <a:t>son parti</a:t>
            </a:r>
            <a:r>
              <a:rPr lang="fr-FR" altLang="fr-FR" sz="1800">
                <a:latin typeface="Segoe UI" panose="020B0502040204020203" pitchFamily="34" charset="0"/>
                <a:cs typeface="Segoe UI" panose="020B0502040204020203" pitchFamily="34" charset="0"/>
              </a:rPr>
              <a:t>. </a:t>
            </a:r>
          </a:p>
          <a:p>
            <a:pPr eaLnBrk="1" hangingPunct="1">
              <a:spcAft>
                <a:spcPts val="600"/>
              </a:spcAft>
              <a:buClr>
                <a:srgbClr val="009DA4"/>
              </a:buClr>
            </a:pPr>
            <a:r>
              <a:rPr lang="fr-FR" altLang="fr-FR" sz="1800">
                <a:latin typeface="Segoe UI" panose="020B0502040204020203" pitchFamily="34" charset="0"/>
                <a:cs typeface="Segoe UI" panose="020B0502040204020203" pitchFamily="34" charset="0"/>
              </a:rPr>
              <a:t>Les partis visent le plus grand nombre de voix possible pour </a:t>
            </a:r>
            <a:r>
              <a:rPr lang="fr-FR" altLang="fr-FR" sz="1800" b="1">
                <a:latin typeface="Segoe UI" panose="020B0502040204020203" pitchFamily="34" charset="0"/>
                <a:cs typeface="Segoe UI" panose="020B0502040204020203" pitchFamily="34" charset="0"/>
              </a:rPr>
              <a:t>obtenir des sièges </a:t>
            </a:r>
            <a:r>
              <a:rPr lang="fr-FR" altLang="fr-FR" sz="1800">
                <a:latin typeface="Segoe UI" panose="020B0502040204020203" pitchFamily="34" charset="0"/>
                <a:cs typeface="Segoe UI" panose="020B0502040204020203" pitchFamily="34" charset="0"/>
              </a:rPr>
              <a:t>et renforcer leur influence politique.</a:t>
            </a:r>
          </a:p>
          <a:p>
            <a:pPr eaLnBrk="1" hangingPunct="1">
              <a:spcAft>
                <a:spcPts val="600"/>
              </a:spcAft>
              <a:buClr>
                <a:srgbClr val="009DA4"/>
              </a:buClr>
            </a:pPr>
            <a:r>
              <a:rPr lang="fr-FR" altLang="fr-FR" sz="1800">
                <a:latin typeface="Segoe UI" panose="020B0502040204020203" pitchFamily="34" charset="0"/>
                <a:cs typeface="Segoe UI" panose="020B0502040204020203" pitchFamily="34" charset="0"/>
              </a:rPr>
              <a:t>Les candidats cherchent à maximiser les suffrages sur leur nom afin d’</a:t>
            </a:r>
            <a:r>
              <a:rPr lang="fr-FR" altLang="fr-FR" sz="1800" b="1">
                <a:latin typeface="Segoe UI" panose="020B0502040204020203" pitchFamily="34" charset="0"/>
                <a:cs typeface="Segoe UI" panose="020B0502040204020203" pitchFamily="34" charset="0"/>
              </a:rPr>
              <a:t>être élus</a:t>
            </a:r>
            <a:r>
              <a:rPr lang="fr-FR" altLang="fr-FR" sz="1800">
                <a:latin typeface="Segoe UI" panose="020B0502040204020203" pitchFamily="34" charset="0"/>
                <a:cs typeface="Segoe UI" panose="020B0502040204020203" pitchFamily="34" charset="0"/>
              </a:rPr>
              <a:t> si leur parti obtient des sièges. </a:t>
            </a:r>
          </a:p>
          <a:p>
            <a:pPr eaLnBrk="1" hangingPunct="1">
              <a:spcAft>
                <a:spcPts val="600"/>
              </a:spcAft>
              <a:buClr>
                <a:srgbClr val="009DA4"/>
              </a:buClr>
            </a:pPr>
            <a:r>
              <a:rPr lang="fr-FR" altLang="fr-FR" sz="1800">
                <a:latin typeface="Segoe UI" panose="020B0502040204020203" pitchFamily="34" charset="0"/>
                <a:cs typeface="Segoe UI" panose="020B0502040204020203" pitchFamily="34" charset="0"/>
              </a:rPr>
              <a:t>Les électeurs peuvent soutenir un ou des candidats en cumulant, </a:t>
            </a:r>
            <a:r>
              <a:rPr lang="fr-FR" altLang="fr-FR" sz="1800" b="1">
                <a:latin typeface="Segoe UI" panose="020B0502040204020203" pitchFamily="34" charset="0"/>
                <a:cs typeface="Segoe UI" panose="020B0502040204020203" pitchFamily="34" charset="0"/>
              </a:rPr>
              <a:t>biffant</a:t>
            </a:r>
            <a:r>
              <a:rPr lang="fr-FR" altLang="fr-FR" sz="1800">
                <a:latin typeface="Segoe UI" panose="020B0502040204020203" pitchFamily="34" charset="0"/>
                <a:cs typeface="Segoe UI" panose="020B0502040204020203" pitchFamily="34" charset="0"/>
              </a:rPr>
              <a:t> et </a:t>
            </a:r>
            <a:r>
              <a:rPr lang="fr-FR" altLang="fr-FR" sz="1800" b="1">
                <a:latin typeface="Segoe UI" panose="020B0502040204020203" pitchFamily="34" charset="0"/>
                <a:cs typeface="Segoe UI" panose="020B0502040204020203" pitchFamily="34" charset="0"/>
              </a:rPr>
              <a:t>panachant </a:t>
            </a:r>
            <a:r>
              <a:rPr lang="fr-FR" altLang="fr-FR" sz="1800">
                <a:latin typeface="Segoe UI" panose="020B0502040204020203" pitchFamily="34" charset="0"/>
                <a:cs typeface="Segoe UI" panose="020B0502040204020203" pitchFamily="34" charset="0"/>
              </a:rPr>
              <a:t>leur </a:t>
            </a:r>
            <a:r>
              <a:rPr lang="fr-FR" altLang="fr-FR" sz="1800" b="1">
                <a:latin typeface="Segoe UI" panose="020B0502040204020203" pitchFamily="34" charset="0"/>
                <a:cs typeface="Segoe UI" panose="020B0502040204020203" pitchFamily="34" charset="0"/>
              </a:rPr>
              <a:t>bulletin</a:t>
            </a:r>
            <a:r>
              <a:rPr lang="fr-FR" altLang="fr-FR" sz="1800">
                <a:latin typeface="Segoe UI" panose="020B0502040204020203" pitchFamily="34" charset="0"/>
                <a:cs typeface="Segoe UI" panose="020B0502040204020203" pitchFamily="34" charset="0"/>
              </a:rPr>
              <a:t>.</a:t>
            </a:r>
          </a:p>
          <a:p>
            <a:pPr eaLnBrk="1" hangingPunct="1">
              <a:spcAft>
                <a:spcPts val="600"/>
              </a:spcAft>
              <a:buClr>
                <a:srgbClr val="009DA4"/>
              </a:buClr>
            </a:pPr>
            <a:endParaRPr lang="fr-FR" altLang="fr-FR" sz="180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61443" name="Image 1" descr="Une image contenant texte, capture d’écran, Police, diagramme&#10;&#10;Le contenu généré par l’IA peut être incorrect.">
            <a:extLst>
              <a:ext uri="{FF2B5EF4-FFF2-40B4-BE49-F238E27FC236}">
                <a16:creationId xmlns:a16="http://schemas.microsoft.com/office/drawing/2014/main" id="{CAD3C029-3FE4-31D9-2C9F-91248D2E7B9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792"/>
          <a:stretch>
            <a:fillRect/>
          </a:stretch>
        </p:blipFill>
        <p:spPr bwMode="auto">
          <a:xfrm>
            <a:off x="6591300" y="1168400"/>
            <a:ext cx="4829175" cy="549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build="p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65" name="Image 4" descr="Une image contenant texte, capture d’écran, Police, nombre&#10;&#10;Le contenu généré par l’IA peut être incorrect.">
            <a:extLst>
              <a:ext uri="{FF2B5EF4-FFF2-40B4-BE49-F238E27FC236}">
                <a16:creationId xmlns:a16="http://schemas.microsoft.com/office/drawing/2014/main" id="{4FDB9629-2211-6191-5F07-E01154A3BF4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0150" y="1463675"/>
            <a:ext cx="9791700" cy="5275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2466" name="Titre 1">
            <a:extLst>
              <a:ext uri="{FF2B5EF4-FFF2-40B4-BE49-F238E27FC236}">
                <a16:creationId xmlns:a16="http://schemas.microsoft.com/office/drawing/2014/main" id="{42110BC0-3455-74AD-C416-D64F9C1C17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38300" y="192088"/>
            <a:ext cx="8915400" cy="1143000"/>
          </a:xfrm>
        </p:spPr>
        <p:txBody>
          <a:bodyPr/>
          <a:lstStyle/>
          <a:p>
            <a:r>
              <a:rPr lang="fr-FR" altLang="fr-FR" b="1">
                <a:latin typeface="Georgia" panose="02040502050405020303" pitchFamily="18" charset="0"/>
              </a:rPr>
              <a:t>Comment </a:t>
            </a:r>
            <a:r>
              <a:rPr lang="fr-FR" altLang="fr-FR" b="1">
                <a:solidFill>
                  <a:srgbClr val="009DA4"/>
                </a:solidFill>
                <a:latin typeface="Georgia" panose="02040502050405020303" pitchFamily="18" charset="0"/>
              </a:rPr>
              <a:t>modifier</a:t>
            </a:r>
            <a:r>
              <a:rPr lang="fr-FR" altLang="fr-FR" b="1">
                <a:latin typeface="Georgia" panose="02040502050405020303" pitchFamily="18" charset="0"/>
              </a:rPr>
              <a:t> un bulletin de vote</a:t>
            </a:r>
            <a:endParaRPr lang="fr-CH" altLang="fr-FR" b="1">
              <a:latin typeface="Georgia" panose="02040502050405020303" pitchFamily="18" charset="0"/>
            </a:endParaRPr>
          </a:p>
        </p:txBody>
      </p:sp>
    </p:spTree>
  </p:cSld>
  <p:clrMapOvr>
    <a:masterClrMapping/>
  </p:clrMapOvr>
  <p:transition spd="med">
    <p:pull/>
  </p:transition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89" name="Titre 1">
            <a:extLst>
              <a:ext uri="{FF2B5EF4-FFF2-40B4-BE49-F238E27FC236}">
                <a16:creationId xmlns:a16="http://schemas.microsoft.com/office/drawing/2014/main" id="{6DEC55B8-63B9-F39F-B76E-3AD9AB260A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141288"/>
            <a:ext cx="10972800" cy="1143000"/>
          </a:xfrm>
        </p:spPr>
        <p:txBody>
          <a:bodyPr/>
          <a:lstStyle/>
          <a:p>
            <a:r>
              <a:rPr lang="fr-CH" altLang="fr-FR" b="1">
                <a:latin typeface="Georgia" panose="02040502050405020303" pitchFamily="18" charset="0"/>
                <a:cs typeface="Segoe UI" panose="020B0502040204020203" pitchFamily="34" charset="0"/>
              </a:rPr>
              <a:t>Les </a:t>
            </a:r>
            <a:r>
              <a:rPr lang="fr-CH" altLang="fr-FR" b="1">
                <a:solidFill>
                  <a:srgbClr val="009DA4"/>
                </a:solidFill>
                <a:latin typeface="Georgia" panose="02040502050405020303" pitchFamily="18" charset="0"/>
                <a:cs typeface="Segoe UI" panose="020B0502040204020203" pitchFamily="34" charset="0"/>
              </a:rPr>
              <a:t>erreurs</a:t>
            </a:r>
            <a:r>
              <a:rPr lang="fr-CH" altLang="fr-FR" b="1">
                <a:latin typeface="Georgia" panose="02040502050405020303" pitchFamily="18" charset="0"/>
                <a:cs typeface="Segoe UI" panose="020B0502040204020203" pitchFamily="34" charset="0"/>
              </a:rPr>
              <a:t> à ne pas faire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CDA835CF-05E9-BF72-BB01-60A2862298F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1208088"/>
            <a:ext cx="10972800" cy="5546725"/>
          </a:xfrm>
        </p:spPr>
        <p:txBody>
          <a:bodyPr/>
          <a:lstStyle/>
          <a:p>
            <a:pPr marL="0" indent="0">
              <a:buFont typeface="Arial" panose="020B0604020202020204" pitchFamily="34" charset="0"/>
              <a:buNone/>
              <a:defRPr/>
            </a:pPr>
            <a:r>
              <a:rPr lang="fr-FR" sz="2400" dirty="0">
                <a:latin typeface="Segoe UI" panose="020B0502040204020203" pitchFamily="34" charset="0"/>
                <a:cs typeface="Segoe UI" panose="020B0502040204020203" pitchFamily="34" charset="0"/>
              </a:rPr>
              <a:t>Au moment de remplir son bulletin de vote, certaines </a:t>
            </a:r>
            <a:r>
              <a:rPr lang="fr-FR" sz="2400" b="1" dirty="0">
                <a:latin typeface="Segoe UI" panose="020B0502040204020203" pitchFamily="34" charset="0"/>
                <a:cs typeface="Segoe UI" panose="020B0502040204020203" pitchFamily="34" charset="0"/>
              </a:rPr>
              <a:t>erreurs</a:t>
            </a:r>
            <a:r>
              <a:rPr lang="fr-FR" sz="2400" dirty="0">
                <a:latin typeface="Segoe UI" panose="020B0502040204020203" pitchFamily="34" charset="0"/>
                <a:cs typeface="Segoe UI" panose="020B0502040204020203" pitchFamily="34" charset="0"/>
              </a:rPr>
              <a:t> doivent être corrigées, </a:t>
            </a:r>
            <a:r>
              <a:rPr lang="fr-FR" sz="2400" b="1" dirty="0">
                <a:latin typeface="Segoe UI" panose="020B0502040204020203" pitchFamily="34" charset="0"/>
                <a:cs typeface="Segoe UI" panose="020B0502040204020203" pitchFamily="34" charset="0"/>
              </a:rPr>
              <a:t>sans compromettre la validité du vote</a:t>
            </a:r>
            <a:r>
              <a:rPr lang="fr-FR" sz="2400" dirty="0">
                <a:latin typeface="Segoe UI" panose="020B0502040204020203" pitchFamily="34" charset="0"/>
                <a:cs typeface="Segoe UI" panose="020B0502040204020203" pitchFamily="34" charset="0"/>
              </a:rPr>
              <a:t>. </a:t>
            </a:r>
          </a:p>
          <a:p>
            <a:pPr marL="514350" indent="-514350">
              <a:buFont typeface="Arial" panose="020B0604020202020204" pitchFamily="34" charset="0"/>
              <a:buAutoNum type="arabicParenR"/>
              <a:defRPr/>
            </a:pPr>
            <a:r>
              <a:rPr lang="fr-FR" sz="2400" b="1" dirty="0">
                <a:solidFill>
                  <a:srgbClr val="009DA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Trop de noms </a:t>
            </a:r>
            <a:r>
              <a:rPr lang="fr-FR" sz="2400" dirty="0">
                <a:latin typeface="Segoe UI" panose="020B0502040204020203" pitchFamily="34" charset="0"/>
                <a:cs typeface="Segoe UI" panose="020B0502040204020203" pitchFamily="34" charset="0"/>
              </a:rPr>
              <a:t>: un bulletin avec plus de noms que de sièges vacants reste valable, mais les noms excédentaires seront biffés par le bureau de vote, en commençant par le bas de la liste. </a:t>
            </a:r>
          </a:p>
          <a:p>
            <a:pPr marL="514350" indent="-514350">
              <a:buFont typeface="Arial" panose="020B0604020202020204" pitchFamily="34" charset="0"/>
              <a:buAutoNum type="arabicParenR"/>
              <a:defRPr/>
            </a:pPr>
            <a:r>
              <a:rPr lang="fr-FR" sz="2400" b="1" dirty="0">
                <a:solidFill>
                  <a:srgbClr val="009DA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Guillemets, « idem », etc. </a:t>
            </a:r>
            <a:r>
              <a:rPr lang="fr-FR" sz="2400" dirty="0">
                <a:latin typeface="Segoe UI" panose="020B0502040204020203" pitchFamily="34" charset="0"/>
                <a:cs typeface="Segoe UI" panose="020B0502040204020203" pitchFamily="34" charset="0"/>
              </a:rPr>
              <a:t>: L’utilisation de guillemets ou d’expressions équivalentes n’est pas autorisée. Le suffrage cumulé ne sera pas comptabilisé, mais le bulletin reste valable. </a:t>
            </a:r>
          </a:p>
          <a:p>
            <a:pPr marL="514350" indent="-514350">
              <a:buFont typeface="Arial" panose="020B0604020202020204" pitchFamily="34" charset="0"/>
              <a:buAutoNum type="arabicParenR"/>
              <a:defRPr/>
            </a:pPr>
            <a:r>
              <a:rPr lang="fr-FR" sz="2400" b="1" dirty="0">
                <a:solidFill>
                  <a:srgbClr val="009DA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Candidats non officiels </a:t>
            </a:r>
            <a:r>
              <a:rPr lang="fr-FR" sz="2400" dirty="0">
                <a:latin typeface="Segoe UI" panose="020B0502040204020203" pitchFamily="34" charset="0"/>
                <a:cs typeface="Segoe UI" panose="020B0502040204020203" pitchFamily="34" charset="0"/>
              </a:rPr>
              <a:t>: dans une élection proportionnelle, seuls les candidats officiels peuvent être élus. Le candidat non valable sera biffé, mais le bulletin reste valable. </a:t>
            </a:r>
          </a:p>
          <a:p>
            <a:pPr marL="514350" indent="-514350">
              <a:buFont typeface="Arial" panose="020B0604020202020204" pitchFamily="34" charset="0"/>
              <a:buAutoNum type="arabicParenR"/>
              <a:defRPr/>
            </a:pPr>
            <a:r>
              <a:rPr lang="fr-FR" sz="2400" b="1" dirty="0">
                <a:solidFill>
                  <a:srgbClr val="009DA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Cumul excessif d’un nom </a:t>
            </a:r>
            <a:r>
              <a:rPr lang="fr-FR" sz="2400" dirty="0">
                <a:latin typeface="Segoe UI" panose="020B0502040204020203" pitchFamily="34" charset="0"/>
                <a:cs typeface="Segoe UI" panose="020B0502040204020203" pitchFamily="34" charset="0"/>
              </a:rPr>
              <a:t>: le cumul d’un même nom est limité à deux fois. Le bureau de vote corrigera le bulletin en biffant les noms cumulés plus de deux fois.</a:t>
            </a:r>
            <a:endParaRPr lang="fr-CH" sz="2400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3" name="Titre 1">
            <a:extLst>
              <a:ext uri="{FF2B5EF4-FFF2-40B4-BE49-F238E27FC236}">
                <a16:creationId xmlns:a16="http://schemas.microsoft.com/office/drawing/2014/main" id="{E6128110-7DE8-6C6D-5C07-579C2B2A07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141288"/>
            <a:ext cx="10972800" cy="1143000"/>
          </a:xfrm>
        </p:spPr>
        <p:txBody>
          <a:bodyPr/>
          <a:lstStyle/>
          <a:p>
            <a:r>
              <a:rPr lang="fr-CH" altLang="fr-FR" b="1">
                <a:latin typeface="Georgia" panose="02040502050405020303" pitchFamily="18" charset="0"/>
                <a:cs typeface="Segoe UI" panose="020B0502040204020203" pitchFamily="34" charset="0"/>
              </a:rPr>
              <a:t>Les </a:t>
            </a:r>
            <a:r>
              <a:rPr lang="fr-CH" altLang="fr-FR" b="1">
                <a:solidFill>
                  <a:srgbClr val="009DA4"/>
                </a:solidFill>
                <a:latin typeface="Georgia" panose="02040502050405020303" pitchFamily="18" charset="0"/>
                <a:cs typeface="Segoe UI" panose="020B0502040204020203" pitchFamily="34" charset="0"/>
              </a:rPr>
              <a:t>erreurs</a:t>
            </a:r>
            <a:r>
              <a:rPr lang="fr-CH" altLang="fr-FR" b="1">
                <a:latin typeface="Georgia" panose="02040502050405020303" pitchFamily="18" charset="0"/>
                <a:cs typeface="Segoe UI" panose="020B0502040204020203" pitchFamily="34" charset="0"/>
              </a:rPr>
              <a:t> à ne pas faire</a:t>
            </a:r>
          </a:p>
        </p:txBody>
      </p:sp>
      <p:sp>
        <p:nvSpPr>
          <p:cNvPr id="5" name="Espace réservé du contenu 2">
            <a:extLst>
              <a:ext uri="{FF2B5EF4-FFF2-40B4-BE49-F238E27FC236}">
                <a16:creationId xmlns:a16="http://schemas.microsoft.com/office/drawing/2014/main" id="{0826BABB-8252-1A49-0AA0-7387DBE522B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1208088"/>
            <a:ext cx="10972800" cy="5546725"/>
          </a:xfrm>
        </p:spPr>
        <p:txBody>
          <a:bodyPr/>
          <a:lstStyle/>
          <a:p>
            <a:pPr marL="0" indent="0">
              <a:buFont typeface="Arial" panose="020B0604020202020204" pitchFamily="34" charset="0"/>
              <a:buNone/>
              <a:defRPr/>
            </a:pPr>
            <a:r>
              <a:rPr lang="fr-FR" sz="2400" dirty="0">
                <a:latin typeface="Segoe UI" panose="020B0502040204020203" pitchFamily="34" charset="0"/>
                <a:cs typeface="Segoe UI" panose="020B0502040204020203" pitchFamily="34" charset="0"/>
              </a:rPr>
              <a:t>D’autres erreurs, en revanche, entraînent la </a:t>
            </a:r>
            <a:r>
              <a:rPr lang="fr-FR" sz="2400" b="1" dirty="0">
                <a:latin typeface="Segoe UI" panose="020B0502040204020203" pitchFamily="34" charset="0"/>
                <a:cs typeface="Segoe UI" panose="020B0502040204020203" pitchFamily="34" charset="0"/>
              </a:rPr>
              <a:t>nullité du vote</a:t>
            </a:r>
            <a:r>
              <a:rPr lang="fr-FR" sz="2400" dirty="0">
                <a:latin typeface="Segoe UI" panose="020B0502040204020203" pitchFamily="34" charset="0"/>
                <a:cs typeface="Segoe UI" panose="020B0502040204020203" pitchFamily="34" charset="0"/>
              </a:rPr>
              <a:t>. </a:t>
            </a:r>
          </a:p>
          <a:p>
            <a:pPr marL="514350" indent="-514350">
              <a:buFont typeface="Arial" panose="020B0604020202020204" pitchFamily="34" charset="0"/>
              <a:buAutoNum type="arabicParenR"/>
              <a:defRPr/>
            </a:pPr>
            <a:r>
              <a:rPr lang="fr-FR" sz="2400" b="1" dirty="0">
                <a:solidFill>
                  <a:srgbClr val="009DA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Aucune candidature valable </a:t>
            </a:r>
            <a:r>
              <a:rPr lang="fr-FR" sz="2400" dirty="0">
                <a:latin typeface="Segoe UI" panose="020B0502040204020203" pitchFamily="34" charset="0"/>
                <a:cs typeface="Segoe UI" panose="020B0502040204020203" pitchFamily="34" charset="0"/>
              </a:rPr>
              <a:t>: logiquement, un bulletin sans candidature officielle est déclaré nul. </a:t>
            </a:r>
          </a:p>
          <a:p>
            <a:pPr marL="514350" indent="-514350">
              <a:buFont typeface="Arial" panose="020B0604020202020204" pitchFamily="34" charset="0"/>
              <a:buAutoNum type="arabicParenR"/>
              <a:defRPr/>
            </a:pPr>
            <a:r>
              <a:rPr lang="fr-FR" sz="2400" b="1" dirty="0">
                <a:solidFill>
                  <a:srgbClr val="009DA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Remarque portant atteinte à l’honneur </a:t>
            </a:r>
            <a:r>
              <a:rPr lang="fr-FR" sz="2400" dirty="0">
                <a:latin typeface="Segoe UI" panose="020B0502040204020203" pitchFamily="34" charset="0"/>
                <a:cs typeface="Segoe UI" panose="020B0502040204020203" pitchFamily="34" charset="0"/>
              </a:rPr>
              <a:t>: des remarques portant atteinte à l’honneur entraînent également la nullité du bulletin. </a:t>
            </a:r>
          </a:p>
          <a:p>
            <a:pPr marL="514350" indent="-514350">
              <a:buFont typeface="Arial" panose="020B0604020202020204" pitchFamily="34" charset="0"/>
              <a:buAutoNum type="arabicParenR"/>
              <a:defRPr/>
            </a:pPr>
            <a:r>
              <a:rPr lang="fr-FR" sz="2400" b="1" dirty="0">
                <a:solidFill>
                  <a:srgbClr val="009DA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Bulletin rempli ou modifié à la machine à écrire </a:t>
            </a:r>
            <a:r>
              <a:rPr lang="fr-FR" sz="2400" dirty="0">
                <a:latin typeface="Segoe UI" panose="020B0502040204020203" pitchFamily="34" charset="0"/>
                <a:cs typeface="Segoe UI" panose="020B0502040204020203" pitchFamily="34" charset="0"/>
              </a:rPr>
              <a:t>: toute modification doit être manuscrite. Les bulletins remplis à la machine à écrire sont nuls. </a:t>
            </a:r>
          </a:p>
          <a:p>
            <a:pPr marL="514350" indent="-514350">
              <a:buFont typeface="Arial" panose="020B0604020202020204" pitchFamily="34" charset="0"/>
              <a:buAutoNum type="arabicParenR"/>
              <a:defRPr/>
            </a:pPr>
            <a:r>
              <a:rPr lang="fr-FR" sz="2400" b="1" dirty="0">
                <a:solidFill>
                  <a:srgbClr val="009DA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Marque visible sur le bulletin </a:t>
            </a:r>
            <a:r>
              <a:rPr lang="fr-FR" sz="2400" dirty="0">
                <a:latin typeface="Segoe UI" panose="020B0502040204020203" pitchFamily="34" charset="0"/>
                <a:cs typeface="Segoe UI" panose="020B0502040204020203" pitchFamily="34" charset="0"/>
              </a:rPr>
              <a:t>: la présence d’une marque visible sur le bulletin compromet le secret de vote et le rend nul. </a:t>
            </a:r>
          </a:p>
          <a:p>
            <a:pPr marL="514350" indent="-514350">
              <a:buFont typeface="Arial" panose="020B0604020202020204" pitchFamily="34" charset="0"/>
              <a:buAutoNum type="arabicParenR"/>
              <a:defRPr/>
            </a:pPr>
            <a:r>
              <a:rPr lang="fr-FR" sz="2400" b="1" dirty="0">
                <a:solidFill>
                  <a:srgbClr val="009DA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Bulletin non officiel </a:t>
            </a:r>
            <a:r>
              <a:rPr lang="fr-FR" sz="2400" dirty="0">
                <a:latin typeface="Segoe UI" panose="020B0502040204020203" pitchFamily="34" charset="0"/>
                <a:cs typeface="Segoe UI" panose="020B0502040204020203" pitchFamily="34" charset="0"/>
              </a:rPr>
              <a:t>: les bulletins non officiels sont considérés comme nuls. </a:t>
            </a:r>
          </a:p>
          <a:p>
            <a:pPr marL="514350" indent="-514350">
              <a:buFont typeface="Arial" panose="020B0604020202020204" pitchFamily="34" charset="0"/>
              <a:buAutoNum type="arabicParenR"/>
              <a:defRPr/>
            </a:pPr>
            <a:r>
              <a:rPr lang="fr-FR" sz="2400" b="1" dirty="0">
                <a:solidFill>
                  <a:srgbClr val="009DA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Plus d’une liste dans l’enveloppe </a:t>
            </a:r>
            <a:r>
              <a:rPr lang="fr-FR" sz="2400" dirty="0">
                <a:latin typeface="Segoe UI" panose="020B0502040204020203" pitchFamily="34" charset="0"/>
                <a:cs typeface="Segoe UI" panose="020B0502040204020203" pitchFamily="34" charset="0"/>
              </a:rPr>
              <a:t>: la présence de plus d’une liste rend l’enveloppe électorale nulle. </a:t>
            </a:r>
            <a:endParaRPr lang="fr-CH" sz="2400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uiExpand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 : coins arrondis 3">
            <a:extLst>
              <a:ext uri="{FF2B5EF4-FFF2-40B4-BE49-F238E27FC236}">
                <a16:creationId xmlns:a16="http://schemas.microsoft.com/office/drawing/2014/main" id="{83AFA883-DE51-C075-5018-E6D5320A7B75}"/>
              </a:ext>
            </a:extLst>
          </p:cNvPr>
          <p:cNvSpPr/>
          <p:nvPr/>
        </p:nvSpPr>
        <p:spPr>
          <a:xfrm rot="21347790">
            <a:off x="569913" y="5089525"/>
            <a:ext cx="3119437" cy="1206500"/>
          </a:xfrm>
          <a:prstGeom prst="roundRect">
            <a:avLst/>
          </a:prstGeom>
          <a:solidFill>
            <a:srgbClr val="F7921D"/>
          </a:solidFill>
          <a:ln>
            <a:solidFill>
              <a:srgbClr val="F7921D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22225" algn="ctr">
              <a:buClr>
                <a:schemeClr val="accent2"/>
              </a:buClr>
              <a:defRPr/>
            </a:pPr>
            <a:endParaRPr lang="fr-FR" sz="32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Rectangle : coins arrondis 4">
            <a:extLst>
              <a:ext uri="{FF2B5EF4-FFF2-40B4-BE49-F238E27FC236}">
                <a16:creationId xmlns:a16="http://schemas.microsoft.com/office/drawing/2014/main" id="{34757E1F-5556-6D7F-013E-FC2E62BE4878}"/>
              </a:ext>
            </a:extLst>
          </p:cNvPr>
          <p:cNvSpPr/>
          <p:nvPr/>
        </p:nvSpPr>
        <p:spPr>
          <a:xfrm rot="21347790">
            <a:off x="617538" y="5032375"/>
            <a:ext cx="3125787" cy="1206500"/>
          </a:xfrm>
          <a:prstGeom prst="roundRect">
            <a:avLst/>
          </a:prstGeom>
          <a:solidFill>
            <a:srgbClr val="38B1B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22225" algn="ctr">
              <a:buClr>
                <a:schemeClr val="accent2"/>
              </a:buClr>
              <a:defRPr/>
            </a:pPr>
            <a:r>
              <a:rPr lang="fr-FR" sz="3200" b="1" dirty="0">
                <a:solidFill>
                  <a:schemeClr val="bg1"/>
                </a:solidFill>
                <a:latin typeface="Georgia" panose="02040502050405020303" pitchFamily="18" charset="0"/>
                <a:cs typeface="Times New Roman" panose="02020603050405020304" pitchFamily="18" charset="0"/>
              </a:rPr>
              <a:t>Le bien public</a:t>
            </a:r>
          </a:p>
        </p:txBody>
      </p:sp>
      <p:sp>
        <p:nvSpPr>
          <p:cNvPr id="6" name="Rectangle : coins arrondis 5">
            <a:extLst>
              <a:ext uri="{FF2B5EF4-FFF2-40B4-BE49-F238E27FC236}">
                <a16:creationId xmlns:a16="http://schemas.microsoft.com/office/drawing/2014/main" id="{F70D1C30-21C9-0E68-B55A-FEB633ECD36E}"/>
              </a:ext>
            </a:extLst>
          </p:cNvPr>
          <p:cNvSpPr/>
          <p:nvPr/>
        </p:nvSpPr>
        <p:spPr>
          <a:xfrm rot="201548">
            <a:off x="4183063" y="5011738"/>
            <a:ext cx="3368675" cy="1238250"/>
          </a:xfrm>
          <a:prstGeom prst="roundRect">
            <a:avLst/>
          </a:prstGeom>
          <a:solidFill>
            <a:srgbClr val="F7921D"/>
          </a:solidFill>
          <a:ln>
            <a:solidFill>
              <a:srgbClr val="F7921D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22225" algn="ctr">
              <a:buClr>
                <a:schemeClr val="accent2"/>
              </a:buClr>
              <a:defRPr/>
            </a:pPr>
            <a:endParaRPr lang="fr-FR" sz="32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Rectangle : coins arrondis 6">
            <a:extLst>
              <a:ext uri="{FF2B5EF4-FFF2-40B4-BE49-F238E27FC236}">
                <a16:creationId xmlns:a16="http://schemas.microsoft.com/office/drawing/2014/main" id="{B62F8830-2477-091E-5D89-607930B3AAA3}"/>
              </a:ext>
            </a:extLst>
          </p:cNvPr>
          <p:cNvSpPr/>
          <p:nvPr/>
        </p:nvSpPr>
        <p:spPr>
          <a:xfrm rot="201548">
            <a:off x="4240213" y="4954588"/>
            <a:ext cx="3368675" cy="1238250"/>
          </a:xfrm>
          <a:prstGeom prst="roundRect">
            <a:avLst/>
          </a:prstGeom>
          <a:solidFill>
            <a:srgbClr val="38B1B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22225" algn="ctr">
              <a:buClr>
                <a:schemeClr val="accent2"/>
              </a:buClr>
              <a:defRPr/>
            </a:pPr>
            <a:r>
              <a:rPr lang="fr-FR" sz="3200" b="1" dirty="0">
                <a:solidFill>
                  <a:schemeClr val="bg1"/>
                </a:solidFill>
                <a:latin typeface="Georgia" panose="02040502050405020303" pitchFamily="18" charset="0"/>
                <a:cs typeface="Times New Roman" panose="02020603050405020304" pitchFamily="18" charset="0"/>
              </a:rPr>
              <a:t>La démocratie</a:t>
            </a:r>
          </a:p>
        </p:txBody>
      </p:sp>
      <p:sp>
        <p:nvSpPr>
          <p:cNvPr id="8" name="Rectangle : coins arrondis 7">
            <a:extLst>
              <a:ext uri="{FF2B5EF4-FFF2-40B4-BE49-F238E27FC236}">
                <a16:creationId xmlns:a16="http://schemas.microsoft.com/office/drawing/2014/main" id="{C9DBCB90-1F2E-A160-0397-8CE577AD37E7}"/>
              </a:ext>
            </a:extLst>
          </p:cNvPr>
          <p:cNvSpPr/>
          <p:nvPr/>
        </p:nvSpPr>
        <p:spPr>
          <a:xfrm rot="21347790">
            <a:off x="8064500" y="4987925"/>
            <a:ext cx="3552825" cy="1292225"/>
          </a:xfrm>
          <a:prstGeom prst="roundRect">
            <a:avLst/>
          </a:prstGeom>
          <a:solidFill>
            <a:srgbClr val="F7921D"/>
          </a:solidFill>
          <a:ln>
            <a:solidFill>
              <a:srgbClr val="F7921D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22225" algn="ctr">
              <a:buClr>
                <a:schemeClr val="accent2"/>
              </a:buClr>
              <a:defRPr/>
            </a:pPr>
            <a:endParaRPr lang="fr-FR" sz="32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Rectangle : coins arrondis 8">
            <a:extLst>
              <a:ext uri="{FF2B5EF4-FFF2-40B4-BE49-F238E27FC236}">
                <a16:creationId xmlns:a16="http://schemas.microsoft.com/office/drawing/2014/main" id="{BEC63965-8DCF-3AA7-7D96-9B2D8D8164F7}"/>
              </a:ext>
            </a:extLst>
          </p:cNvPr>
          <p:cNvSpPr/>
          <p:nvPr/>
        </p:nvSpPr>
        <p:spPr>
          <a:xfrm rot="21347790">
            <a:off x="8121650" y="4930775"/>
            <a:ext cx="3552825" cy="1292225"/>
          </a:xfrm>
          <a:prstGeom prst="roundRect">
            <a:avLst/>
          </a:prstGeom>
          <a:solidFill>
            <a:srgbClr val="38B1B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22225" algn="ctr">
              <a:buClr>
                <a:schemeClr val="accent2"/>
              </a:buClr>
              <a:defRPr/>
            </a:pPr>
            <a:r>
              <a:rPr lang="fr-FR" sz="3200" b="1" dirty="0">
                <a:solidFill>
                  <a:schemeClr val="bg1"/>
                </a:solidFill>
                <a:latin typeface="Georgia" panose="02040502050405020303" pitchFamily="18" charset="0"/>
                <a:cs typeface="Times New Roman" panose="02020603050405020304" pitchFamily="18" charset="0"/>
              </a:rPr>
              <a:t>Le circuit national</a:t>
            </a:r>
          </a:p>
        </p:txBody>
      </p:sp>
      <p:sp>
        <p:nvSpPr>
          <p:cNvPr id="19463" name="Titre 1">
            <a:extLst>
              <a:ext uri="{FF2B5EF4-FFF2-40B4-BE49-F238E27FC236}">
                <a16:creationId xmlns:a16="http://schemas.microsoft.com/office/drawing/2014/main" id="{50D7413D-E5F6-1EB0-0E99-E54EDCCAFA87}"/>
              </a:ext>
            </a:extLst>
          </p:cNvPr>
          <p:cNvSpPr txBox="1">
            <a:spLocks/>
          </p:cNvSpPr>
          <p:nvPr/>
        </p:nvSpPr>
        <p:spPr bwMode="auto">
          <a:xfrm>
            <a:off x="1866900" y="131763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fr-FR" altLang="fr-FR" sz="7200" b="1">
                <a:latin typeface="Georgia" panose="02040502050405020303" pitchFamily="18" charset="0"/>
                <a:ea typeface="Calibri Light" panose="020F0302020204030204" pitchFamily="34" charset="0"/>
                <a:cs typeface="Segoe UI" panose="020B0502040204020203" pitchFamily="34" charset="0"/>
              </a:rPr>
              <a:t>L’</a:t>
            </a:r>
            <a:r>
              <a:rPr lang="fr-FR" altLang="fr-FR" sz="7200" b="1">
                <a:solidFill>
                  <a:srgbClr val="009DA4"/>
                </a:solidFill>
                <a:latin typeface="Georgia" panose="02040502050405020303" pitchFamily="18" charset="0"/>
                <a:ea typeface="Calibri Light" panose="020F0302020204030204" pitchFamily="34" charset="0"/>
                <a:cs typeface="Segoe UI" panose="020B0502040204020203" pitchFamily="34" charset="0"/>
              </a:rPr>
              <a:t>État</a:t>
            </a:r>
          </a:p>
        </p:txBody>
      </p:sp>
      <p:pic>
        <p:nvPicPr>
          <p:cNvPr id="19464" name="Image 11" descr="Une image contenant bâtiment, nuage, ciel, Architecture classique&#10;&#10;Le contenu généré par l’IA peut être incorrect.">
            <a:extLst>
              <a:ext uri="{FF2B5EF4-FFF2-40B4-BE49-F238E27FC236}">
                <a16:creationId xmlns:a16="http://schemas.microsoft.com/office/drawing/2014/main" id="{3AB166D4-65E7-6018-AEAB-78F35E8E599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06900" y="1331913"/>
            <a:ext cx="3378200" cy="3357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7" name="Titre 1">
            <a:extLst>
              <a:ext uri="{FF2B5EF4-FFF2-40B4-BE49-F238E27FC236}">
                <a16:creationId xmlns:a16="http://schemas.microsoft.com/office/drawing/2014/main" id="{E2AF97E0-F884-4C21-B3B8-63D7C68864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141288"/>
            <a:ext cx="10972800" cy="1143000"/>
          </a:xfrm>
        </p:spPr>
        <p:txBody>
          <a:bodyPr/>
          <a:lstStyle/>
          <a:p>
            <a:r>
              <a:rPr lang="fr-CH" altLang="fr-FR" b="1">
                <a:latin typeface="Georgia" panose="02040502050405020303" pitchFamily="18" charset="0"/>
                <a:cs typeface="Segoe UI" panose="020B0502040204020203" pitchFamily="34" charset="0"/>
              </a:rPr>
              <a:t>Les </a:t>
            </a:r>
            <a:r>
              <a:rPr lang="fr-CH" altLang="fr-FR" b="1">
                <a:solidFill>
                  <a:srgbClr val="009DA4"/>
                </a:solidFill>
                <a:latin typeface="Georgia" panose="02040502050405020303" pitchFamily="18" charset="0"/>
                <a:cs typeface="Segoe UI" panose="020B0502040204020203" pitchFamily="34" charset="0"/>
              </a:rPr>
              <a:t>partis politiques</a:t>
            </a:r>
            <a:endParaRPr lang="fr-CH" altLang="fr-FR" b="1">
              <a:latin typeface="Georgia" panose="02040502050405020303" pitchFamily="18" charset="0"/>
              <a:cs typeface="Segoe UI" panose="020B0502040204020203" pitchFamily="34" charset="0"/>
            </a:endParaRP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DAAC775D-C637-DC22-0D09-AC8E20A90EF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66775" y="2274888"/>
            <a:ext cx="1971675" cy="3170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fr-FR" altLang="fr-FR" sz="2000">
                <a:latin typeface="Segoe UI" panose="020B0502040204020203" pitchFamily="34" charset="0"/>
                <a:cs typeface="Segoe UI" panose="020B0502040204020203" pitchFamily="34" charset="0"/>
              </a:rPr>
              <a:t>Prône des changements radicaux, une forte égalité économique et sociale, et une remise en cause des institutions capitalistes.</a:t>
            </a:r>
            <a:endParaRPr lang="fr-CH" altLang="fr-FR" sz="200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2E353652-3B32-2A4D-A2E1-226DD4F289A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97200" y="2274888"/>
            <a:ext cx="1971675" cy="2862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fr-FR" altLang="fr-FR" sz="2000">
                <a:latin typeface="Segoe UI" panose="020B0502040204020203" pitchFamily="34" charset="0"/>
                <a:cs typeface="Segoe UI" panose="020B0502040204020203" pitchFamily="34" charset="0"/>
              </a:rPr>
              <a:t>Favorise la justice sociale, l’intervention de l’État pour réduire les inégalités et la protection des services publics.</a:t>
            </a:r>
            <a:endParaRPr lang="fr-CH" altLang="fr-FR" sz="200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BD8613D9-C0B8-7F31-C689-32C078BDA08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29213" y="2274888"/>
            <a:ext cx="1971675" cy="3170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fr-FR" altLang="fr-FR" sz="2000">
                <a:latin typeface="Segoe UI" panose="020B0502040204020203" pitchFamily="34" charset="0"/>
                <a:cs typeface="Segoe UI" panose="020B0502040204020203" pitchFamily="34" charset="0"/>
              </a:rPr>
              <a:t>Cherche un équilibre entre liberté individuelle et régulation économique, et privilégie le compromis entre gauche et droite.</a:t>
            </a:r>
            <a:endParaRPr lang="fr-CH" altLang="fr-FR" sz="200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EC83D876-7AC8-EDFE-2E8E-DF91F123202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59638" y="2274888"/>
            <a:ext cx="1935162" cy="2862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fr-FR" altLang="fr-FR" sz="2000">
                <a:latin typeface="Segoe UI" panose="020B0502040204020203" pitchFamily="34" charset="0"/>
                <a:cs typeface="Segoe UI" panose="020B0502040204020203" pitchFamily="34" charset="0"/>
              </a:rPr>
              <a:t>Met l’accent sur la responsabilité individuelle, le marché libre, le maintien de l’ordre et le respect des traditions.</a:t>
            </a:r>
            <a:endParaRPr lang="fr-CH" altLang="fr-FR" sz="200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E3243C04-996C-583C-A9F7-4582A8858AD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390063" y="2274888"/>
            <a:ext cx="2003425" cy="2862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fr-FR" altLang="fr-FR" sz="2000">
                <a:latin typeface="Segoe UI" panose="020B0502040204020203" pitchFamily="34" charset="0"/>
                <a:cs typeface="Segoe UI" panose="020B0502040204020203" pitchFamily="34" charset="0"/>
              </a:rPr>
              <a:t>Prône le nationalisme, le contrôle strict de l’immigration, le conservatisme culturel et une forte autorité de l’État.</a:t>
            </a:r>
            <a:endParaRPr lang="fr-CH" altLang="fr-FR" sz="200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cxnSp>
        <p:nvCxnSpPr>
          <p:cNvPr id="15" name="Connecteur droit avec flèche 14">
            <a:extLst>
              <a:ext uri="{FF2B5EF4-FFF2-40B4-BE49-F238E27FC236}">
                <a16:creationId xmlns:a16="http://schemas.microsoft.com/office/drawing/2014/main" id="{90D8ABB4-4AAF-19B6-C546-6A4F37E9C42E}"/>
              </a:ext>
            </a:extLst>
          </p:cNvPr>
          <p:cNvCxnSpPr>
            <a:cxnSpLocks/>
          </p:cNvCxnSpPr>
          <p:nvPr/>
        </p:nvCxnSpPr>
        <p:spPr>
          <a:xfrm>
            <a:off x="844550" y="5905500"/>
            <a:ext cx="10591800" cy="0"/>
          </a:xfrm>
          <a:prstGeom prst="straightConnector1">
            <a:avLst/>
          </a:prstGeom>
          <a:ln w="3175">
            <a:solidFill>
              <a:srgbClr val="009DA4"/>
            </a:solidFill>
            <a:headEnd type="none" w="med" len="med"/>
            <a:tailEnd type="triangl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" name="ZoneTexte 16">
            <a:extLst>
              <a:ext uri="{FF2B5EF4-FFF2-40B4-BE49-F238E27FC236}">
                <a16:creationId xmlns:a16="http://schemas.microsoft.com/office/drawing/2014/main" id="{E998473E-8C82-339A-365C-BCE5D46689D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66775" y="5951538"/>
            <a:ext cx="197167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fr-FR" altLang="fr-FR" sz="2000" b="1">
                <a:solidFill>
                  <a:srgbClr val="009DA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Extrême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fr-FR" altLang="fr-FR" sz="2000" b="1">
                <a:solidFill>
                  <a:srgbClr val="009DA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gauche</a:t>
            </a:r>
          </a:p>
        </p:txBody>
      </p:sp>
      <p:sp>
        <p:nvSpPr>
          <p:cNvPr id="21" name="ZoneTexte 20">
            <a:extLst>
              <a:ext uri="{FF2B5EF4-FFF2-40B4-BE49-F238E27FC236}">
                <a16:creationId xmlns:a16="http://schemas.microsoft.com/office/drawing/2014/main" id="{D8E00214-BCCF-C01A-9D52-0F45A4D38CA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33700" y="6122988"/>
            <a:ext cx="197167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fr-FR" altLang="fr-FR" sz="2000" b="1">
                <a:solidFill>
                  <a:srgbClr val="009DA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Gauche</a:t>
            </a:r>
          </a:p>
        </p:txBody>
      </p:sp>
      <p:sp>
        <p:nvSpPr>
          <p:cNvPr id="22" name="ZoneTexte 21">
            <a:extLst>
              <a:ext uri="{FF2B5EF4-FFF2-40B4-BE49-F238E27FC236}">
                <a16:creationId xmlns:a16="http://schemas.microsoft.com/office/drawing/2014/main" id="{C92005C5-3F51-775E-27D5-5E1910B4CE0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29213" y="6122988"/>
            <a:ext cx="197167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fr-FR" altLang="fr-FR" sz="2000" b="1">
                <a:solidFill>
                  <a:srgbClr val="009DA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Centre</a:t>
            </a:r>
          </a:p>
        </p:txBody>
      </p:sp>
      <p:sp>
        <p:nvSpPr>
          <p:cNvPr id="23" name="ZoneTexte 22">
            <a:extLst>
              <a:ext uri="{FF2B5EF4-FFF2-40B4-BE49-F238E27FC236}">
                <a16:creationId xmlns:a16="http://schemas.microsoft.com/office/drawing/2014/main" id="{178DEA04-2175-A430-349A-C27B10310BD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59638" y="6122988"/>
            <a:ext cx="197167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fr-FR" altLang="fr-FR" sz="2000" b="1">
                <a:solidFill>
                  <a:srgbClr val="009DA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Droite</a:t>
            </a:r>
          </a:p>
        </p:txBody>
      </p:sp>
      <p:sp>
        <p:nvSpPr>
          <p:cNvPr id="24" name="ZoneTexte 23">
            <a:extLst>
              <a:ext uri="{FF2B5EF4-FFF2-40B4-BE49-F238E27FC236}">
                <a16:creationId xmlns:a16="http://schemas.microsoft.com/office/drawing/2014/main" id="{0E54D9FB-9D9B-5ABB-2F83-9CB887CD610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231313" y="5938838"/>
            <a:ext cx="216217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fr-FR" altLang="fr-FR" sz="2000" b="1">
                <a:solidFill>
                  <a:srgbClr val="009DA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Extrême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fr-FR" altLang="fr-FR" sz="2000" b="1">
                <a:solidFill>
                  <a:srgbClr val="009DA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droite</a:t>
            </a: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 nodeType="clickPar">
                      <p:stCondLst>
                        <p:cond delay="indefinite"/>
                      </p:stCondLst>
                      <p:childTnLst>
                        <p:par>
                          <p:cTn id="4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10" grpId="0"/>
      <p:bldP spid="12" grpId="0"/>
      <p:bldP spid="14" grpId="0"/>
      <p:bldP spid="17" grpId="0"/>
      <p:bldP spid="21" grpId="0"/>
      <p:bldP spid="22" grpId="0"/>
      <p:bldP spid="23" grpId="0"/>
      <p:bldP spid="24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1" name="Titre 1">
            <a:extLst>
              <a:ext uri="{FF2B5EF4-FFF2-40B4-BE49-F238E27FC236}">
                <a16:creationId xmlns:a16="http://schemas.microsoft.com/office/drawing/2014/main" id="{8268C232-10D8-AE7F-53F1-2CA0B80A54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141288"/>
            <a:ext cx="10972800" cy="1143000"/>
          </a:xfrm>
        </p:spPr>
        <p:txBody>
          <a:bodyPr/>
          <a:lstStyle/>
          <a:p>
            <a:r>
              <a:rPr lang="fr-CH" altLang="fr-FR" b="1">
                <a:latin typeface="Georgia" panose="02040502050405020303" pitchFamily="18" charset="0"/>
                <a:cs typeface="Segoe UI" panose="020B0502040204020203" pitchFamily="34" charset="0"/>
              </a:rPr>
              <a:t>Les </a:t>
            </a:r>
            <a:r>
              <a:rPr lang="fr-CH" altLang="fr-FR" b="1">
                <a:solidFill>
                  <a:srgbClr val="009DA4"/>
                </a:solidFill>
                <a:latin typeface="Georgia" panose="02040502050405020303" pitchFamily="18" charset="0"/>
                <a:cs typeface="Segoe UI" panose="020B0502040204020203" pitchFamily="34" charset="0"/>
              </a:rPr>
              <a:t>partis politiques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0DE78571-998E-DF6C-E552-889A58C39B3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66775" y="2274888"/>
            <a:ext cx="1971675" cy="2554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fr-FR" altLang="fr-FR" sz="2000">
                <a:latin typeface="Segoe UI" panose="020B0502040204020203" pitchFamily="34" charset="0"/>
                <a:cs typeface="Segoe UI" panose="020B0502040204020203" pitchFamily="34" charset="0"/>
              </a:rPr>
              <a:t>Défend les intérêts des travailleurs précaires, des classes défavorisées, et les exclus du système.</a:t>
            </a:r>
            <a:endParaRPr lang="fr-CH" altLang="fr-FR" sz="200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D4776BF9-D26E-20EC-2E0B-18317C5F028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97200" y="2274888"/>
            <a:ext cx="1971675" cy="3478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fr-FR" altLang="fr-FR" sz="2000">
                <a:latin typeface="Segoe UI" panose="020B0502040204020203" pitchFamily="34" charset="0"/>
                <a:cs typeface="Segoe UI" panose="020B0502040204020203" pitchFamily="34" charset="0"/>
              </a:rPr>
              <a:t>Défend les intérêts de la classe moyenne inférieure, des salariés, des minorités, des jeunes générations et les bénéficiaires du service public.</a:t>
            </a:r>
            <a:endParaRPr lang="fr-CH" altLang="fr-FR" sz="200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5D1CFEA8-D84F-23A6-82A3-691FE6D5FC5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29213" y="2274888"/>
            <a:ext cx="1971675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fr-FR" altLang="fr-FR" sz="2000">
                <a:latin typeface="Segoe UI" panose="020B0502040204020203" pitchFamily="34" charset="0"/>
                <a:cs typeface="Segoe UI" panose="020B0502040204020203" pitchFamily="34" charset="0"/>
              </a:rPr>
              <a:t>Défend les intérêts de la classe moyenne.</a:t>
            </a:r>
            <a:endParaRPr lang="fr-CH" altLang="fr-FR" sz="200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22250540-8167-1C64-8B0E-4C518D01DA3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59638" y="2274888"/>
            <a:ext cx="1971675" cy="2862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fr-FR" altLang="fr-FR" sz="2000">
                <a:latin typeface="Segoe UI" panose="020B0502040204020203" pitchFamily="34" charset="0"/>
                <a:cs typeface="Segoe UI" panose="020B0502040204020203" pitchFamily="34" charset="0"/>
              </a:rPr>
              <a:t>Défend les intérêts de la classe moyenne aisée, de l’économie, des cadres, des retraités et des professions libérales.</a:t>
            </a:r>
            <a:endParaRPr lang="fr-CH" altLang="fr-FR" sz="200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84130352-E86B-AE64-4CE4-A65512B6C26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390063" y="2274888"/>
            <a:ext cx="2003425" cy="3170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fr-FR" altLang="fr-FR" sz="2000">
                <a:latin typeface="Segoe UI" panose="020B0502040204020203" pitchFamily="34" charset="0"/>
                <a:cs typeface="Segoe UI" panose="020B0502040204020203" pitchFamily="34" charset="0"/>
              </a:rPr>
              <a:t>Défend des positions centrées sur la priorité nationale, la préservation de l’identité culturelle et le renforcement de la sécurité. </a:t>
            </a:r>
            <a:endParaRPr lang="fr-CH" altLang="fr-FR" sz="200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cxnSp>
        <p:nvCxnSpPr>
          <p:cNvPr id="15" name="Connecteur droit avec flèche 14">
            <a:extLst>
              <a:ext uri="{FF2B5EF4-FFF2-40B4-BE49-F238E27FC236}">
                <a16:creationId xmlns:a16="http://schemas.microsoft.com/office/drawing/2014/main" id="{D90F7F4B-9F7E-E764-5D5C-ABEE546E861D}"/>
              </a:ext>
            </a:extLst>
          </p:cNvPr>
          <p:cNvCxnSpPr>
            <a:cxnSpLocks/>
          </p:cNvCxnSpPr>
          <p:nvPr/>
        </p:nvCxnSpPr>
        <p:spPr>
          <a:xfrm>
            <a:off x="844550" y="5905500"/>
            <a:ext cx="10591800" cy="0"/>
          </a:xfrm>
          <a:prstGeom prst="straightConnector1">
            <a:avLst/>
          </a:prstGeom>
          <a:ln w="3175">
            <a:solidFill>
              <a:srgbClr val="009DA4"/>
            </a:solidFill>
            <a:headEnd type="none" w="med" len="med"/>
            <a:tailEnd type="triangl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" name="ZoneTexte 16">
            <a:extLst>
              <a:ext uri="{FF2B5EF4-FFF2-40B4-BE49-F238E27FC236}">
                <a16:creationId xmlns:a16="http://schemas.microsoft.com/office/drawing/2014/main" id="{366327D2-982D-9CC8-7298-7C5438B33E8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66775" y="5951538"/>
            <a:ext cx="197167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fr-FR" altLang="fr-FR" sz="2000" b="1">
                <a:solidFill>
                  <a:srgbClr val="009DA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Extrême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fr-FR" altLang="fr-FR" sz="2000" b="1">
                <a:solidFill>
                  <a:srgbClr val="009DA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gauche</a:t>
            </a:r>
          </a:p>
        </p:txBody>
      </p:sp>
      <p:sp>
        <p:nvSpPr>
          <p:cNvPr id="21" name="ZoneTexte 20">
            <a:extLst>
              <a:ext uri="{FF2B5EF4-FFF2-40B4-BE49-F238E27FC236}">
                <a16:creationId xmlns:a16="http://schemas.microsoft.com/office/drawing/2014/main" id="{8C375F54-2B3D-7793-46CB-5E528C92B1A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33700" y="6122988"/>
            <a:ext cx="197167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fr-FR" altLang="fr-FR" sz="2000" b="1">
                <a:solidFill>
                  <a:srgbClr val="009DA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Gauche</a:t>
            </a:r>
          </a:p>
        </p:txBody>
      </p:sp>
      <p:sp>
        <p:nvSpPr>
          <p:cNvPr id="22" name="ZoneTexte 21">
            <a:extLst>
              <a:ext uri="{FF2B5EF4-FFF2-40B4-BE49-F238E27FC236}">
                <a16:creationId xmlns:a16="http://schemas.microsoft.com/office/drawing/2014/main" id="{57700348-DE11-5966-5BD7-A6E1FBE1408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29213" y="6122988"/>
            <a:ext cx="197167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fr-FR" altLang="fr-FR" sz="2000" b="1">
                <a:solidFill>
                  <a:srgbClr val="009DA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Centre</a:t>
            </a:r>
          </a:p>
        </p:txBody>
      </p:sp>
      <p:sp>
        <p:nvSpPr>
          <p:cNvPr id="23" name="ZoneTexte 22">
            <a:extLst>
              <a:ext uri="{FF2B5EF4-FFF2-40B4-BE49-F238E27FC236}">
                <a16:creationId xmlns:a16="http://schemas.microsoft.com/office/drawing/2014/main" id="{00FDCDA8-2CB6-7FA5-015F-A81C6E59790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59638" y="6122988"/>
            <a:ext cx="197167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fr-FR" altLang="fr-FR" sz="2000" b="1">
                <a:solidFill>
                  <a:srgbClr val="009DA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Droite</a:t>
            </a:r>
          </a:p>
        </p:txBody>
      </p:sp>
      <p:sp>
        <p:nvSpPr>
          <p:cNvPr id="24" name="ZoneTexte 23">
            <a:extLst>
              <a:ext uri="{FF2B5EF4-FFF2-40B4-BE49-F238E27FC236}">
                <a16:creationId xmlns:a16="http://schemas.microsoft.com/office/drawing/2014/main" id="{346FECD5-C628-B21B-31B9-23F6EF1A700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231313" y="5938838"/>
            <a:ext cx="216217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fr-FR" altLang="fr-FR" sz="2000" b="1">
                <a:solidFill>
                  <a:srgbClr val="009DA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Extrême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fr-FR" altLang="fr-FR" sz="2000" b="1">
                <a:solidFill>
                  <a:srgbClr val="009DA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droite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10" grpId="0"/>
      <p:bldP spid="12" grpId="0"/>
      <p:bldP spid="14" grpId="0"/>
      <p:bldP spid="17" grpId="0"/>
      <p:bldP spid="21" grpId="0"/>
      <p:bldP spid="22" grpId="0"/>
      <p:bldP spid="23" grpId="0"/>
      <p:bldP spid="24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91" name="Image 4">
            <a:extLst>
              <a:ext uri="{FF2B5EF4-FFF2-40B4-BE49-F238E27FC236}">
                <a16:creationId xmlns:a16="http://schemas.microsoft.com/office/drawing/2014/main" id="{76999F46-160D-7119-7E64-E60D58B8DA2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4638" y="2451100"/>
            <a:ext cx="1014412" cy="536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5" name="Connecteur droit avec flèche 4">
            <a:extLst>
              <a:ext uri="{FF2B5EF4-FFF2-40B4-BE49-F238E27FC236}">
                <a16:creationId xmlns:a16="http://schemas.microsoft.com/office/drawing/2014/main" id="{672E4D27-303A-65FC-05F0-A272103FBED2}"/>
              </a:ext>
            </a:extLst>
          </p:cNvPr>
          <p:cNvCxnSpPr>
            <a:cxnSpLocks/>
          </p:cNvCxnSpPr>
          <p:nvPr/>
        </p:nvCxnSpPr>
        <p:spPr>
          <a:xfrm>
            <a:off x="844550" y="5905500"/>
            <a:ext cx="10591800" cy="0"/>
          </a:xfrm>
          <a:prstGeom prst="straightConnector1">
            <a:avLst/>
          </a:prstGeom>
          <a:ln w="3175">
            <a:solidFill>
              <a:srgbClr val="009DA4"/>
            </a:solidFill>
            <a:headEnd type="none" w="med" len="med"/>
            <a:tailEnd type="triangl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ZoneTexte 7">
            <a:extLst>
              <a:ext uri="{FF2B5EF4-FFF2-40B4-BE49-F238E27FC236}">
                <a16:creationId xmlns:a16="http://schemas.microsoft.com/office/drawing/2014/main" id="{83A27343-643A-0816-F4AB-023E6C04307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66775" y="5951538"/>
            <a:ext cx="197167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fr-FR" altLang="fr-FR" sz="2000" b="1">
                <a:solidFill>
                  <a:srgbClr val="009DA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Extrême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fr-FR" altLang="fr-FR" sz="2000" b="1">
                <a:solidFill>
                  <a:srgbClr val="009DA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gauche</a:t>
            </a: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D6A7438F-6D54-E658-7145-176C5E88E6D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33700" y="6122988"/>
            <a:ext cx="197167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fr-FR" altLang="fr-FR" sz="2000" b="1">
                <a:solidFill>
                  <a:srgbClr val="009DA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Gauche</a:t>
            </a:r>
          </a:p>
        </p:txBody>
      </p:sp>
      <p:sp>
        <p:nvSpPr>
          <p:cNvPr id="22" name="ZoneTexte 21">
            <a:extLst>
              <a:ext uri="{FF2B5EF4-FFF2-40B4-BE49-F238E27FC236}">
                <a16:creationId xmlns:a16="http://schemas.microsoft.com/office/drawing/2014/main" id="{C8864609-1B91-D882-039F-9C157863190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29213" y="6122988"/>
            <a:ext cx="197167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fr-FR" altLang="fr-FR" sz="2000" b="1">
                <a:solidFill>
                  <a:srgbClr val="009DA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Centre</a:t>
            </a:r>
          </a:p>
        </p:txBody>
      </p:sp>
      <p:sp>
        <p:nvSpPr>
          <p:cNvPr id="23" name="ZoneTexte 22">
            <a:extLst>
              <a:ext uri="{FF2B5EF4-FFF2-40B4-BE49-F238E27FC236}">
                <a16:creationId xmlns:a16="http://schemas.microsoft.com/office/drawing/2014/main" id="{4F681C2F-7179-0F46-2C7D-FF833CECEB3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59638" y="6122988"/>
            <a:ext cx="197167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fr-FR" altLang="fr-FR" sz="2000" b="1">
                <a:solidFill>
                  <a:srgbClr val="009DA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Droite</a:t>
            </a:r>
          </a:p>
        </p:txBody>
      </p:sp>
      <p:sp>
        <p:nvSpPr>
          <p:cNvPr id="25" name="ZoneTexte 24">
            <a:extLst>
              <a:ext uri="{FF2B5EF4-FFF2-40B4-BE49-F238E27FC236}">
                <a16:creationId xmlns:a16="http://schemas.microsoft.com/office/drawing/2014/main" id="{7894FB26-3C88-106B-8985-9922BEA42A1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231313" y="5938838"/>
            <a:ext cx="216217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fr-FR" altLang="fr-FR" sz="2000" b="1">
                <a:solidFill>
                  <a:srgbClr val="009DA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Extrême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fr-FR" altLang="fr-FR" sz="2000" b="1">
                <a:solidFill>
                  <a:srgbClr val="009DA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droite</a:t>
            </a:r>
          </a:p>
        </p:txBody>
      </p:sp>
      <p:sp>
        <p:nvSpPr>
          <p:cNvPr id="29" name="Titre 1">
            <a:extLst>
              <a:ext uri="{FF2B5EF4-FFF2-40B4-BE49-F238E27FC236}">
                <a16:creationId xmlns:a16="http://schemas.microsoft.com/office/drawing/2014/main" id="{4C8FA987-A817-2386-068E-B997BB69821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9600" y="14128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fr-CH" altLang="fr-FR" sz="4400" b="1">
                <a:latin typeface="Georgia" panose="02040502050405020303" pitchFamily="18" charset="0"/>
                <a:cs typeface="Segoe UI" panose="020B0502040204020203" pitchFamily="34" charset="0"/>
              </a:rPr>
              <a:t>Les </a:t>
            </a:r>
            <a:r>
              <a:rPr lang="fr-CH" altLang="fr-FR" sz="4400" b="1">
                <a:solidFill>
                  <a:srgbClr val="009DA4"/>
                </a:solidFill>
                <a:latin typeface="Georgia" panose="02040502050405020303" pitchFamily="18" charset="0"/>
                <a:cs typeface="Segoe UI" panose="020B0502040204020203" pitchFamily="34" charset="0"/>
              </a:rPr>
              <a:t>partis politiques </a:t>
            </a:r>
            <a:r>
              <a:rPr lang="fr-CH" altLang="fr-FR" sz="4400" b="1">
                <a:latin typeface="Georgia" panose="02040502050405020303" pitchFamily="18" charset="0"/>
                <a:cs typeface="Segoe UI" panose="020B0502040204020203" pitchFamily="34" charset="0"/>
              </a:rPr>
              <a:t>suisses</a:t>
            </a:r>
          </a:p>
        </p:txBody>
      </p:sp>
      <p:pic>
        <p:nvPicPr>
          <p:cNvPr id="30" name="Picture 47">
            <a:extLst>
              <a:ext uri="{FF2B5EF4-FFF2-40B4-BE49-F238E27FC236}">
                <a16:creationId xmlns:a16="http://schemas.microsoft.com/office/drawing/2014/main" id="{ABE29834-DEC9-34C2-9008-F152404C1D2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80463" y="4625975"/>
            <a:ext cx="1143000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" name="Picture 49" descr="UDF Suisse">
            <a:extLst>
              <a:ext uri="{FF2B5EF4-FFF2-40B4-BE49-F238E27FC236}">
                <a16:creationId xmlns:a16="http://schemas.microsoft.com/office/drawing/2014/main" id="{D6C15959-0153-DAA6-70D9-782EE5310A4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48800" y="3913188"/>
            <a:ext cx="1219200" cy="514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" name="Picture 51">
            <a:extLst>
              <a:ext uri="{FF2B5EF4-FFF2-40B4-BE49-F238E27FC236}">
                <a16:creationId xmlns:a16="http://schemas.microsoft.com/office/drawing/2014/main" id="{D59384C0-EBB8-579E-4AA4-BF1A597BA1D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82088" y="2909888"/>
            <a:ext cx="118745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" name="Picture 53" descr="MCGE – Mouvement Citoyen Genevois">
            <a:extLst>
              <a:ext uri="{FF2B5EF4-FFF2-40B4-BE49-F238E27FC236}">
                <a16:creationId xmlns:a16="http://schemas.microsoft.com/office/drawing/2014/main" id="{FC1E1B6B-0A72-8B0A-46ED-1553AB1920C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93125" y="2043113"/>
            <a:ext cx="746125" cy="746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" name="Picture 55" descr="PLR.Les Libéraux-Radicaux - Accueil">
            <a:extLst>
              <a:ext uri="{FF2B5EF4-FFF2-40B4-BE49-F238E27FC236}">
                <a16:creationId xmlns:a16="http://schemas.microsoft.com/office/drawing/2014/main" id="{28906EED-97B8-E30A-C104-78DE1252B89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80338" y="1216025"/>
            <a:ext cx="1370012" cy="717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" name="Picture 57" descr="Parti évangélique suisse — Wikipédia">
            <a:extLst>
              <a:ext uri="{FF2B5EF4-FFF2-40B4-BE49-F238E27FC236}">
                <a16:creationId xmlns:a16="http://schemas.microsoft.com/office/drawing/2014/main" id="{0D52239D-44FB-A46A-9BE0-3AA3379384C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6050" y="4478338"/>
            <a:ext cx="892175" cy="890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" name="Picture 61" descr="Image illustrative de l’article Les Verts (Suisse)">
            <a:extLst>
              <a:ext uri="{FF2B5EF4-FFF2-40B4-BE49-F238E27FC236}">
                <a16:creationId xmlns:a16="http://schemas.microsoft.com/office/drawing/2014/main" id="{A1654168-868D-18F3-DFC1-02C20CA7A97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51088" y="3248025"/>
            <a:ext cx="1087437" cy="622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" name="Picture 63" descr="Image illustrative de l’article Parti socialiste suisse">
            <a:extLst>
              <a:ext uri="{FF2B5EF4-FFF2-40B4-BE49-F238E27FC236}">
                <a16:creationId xmlns:a16="http://schemas.microsoft.com/office/drawing/2014/main" id="{F994F197-B882-998E-38DD-3F227FAEE6D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57550" y="2217738"/>
            <a:ext cx="792163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3009" name="Picture 17" descr="vert libéraux">
            <a:extLst>
              <a:ext uri="{FF2B5EF4-FFF2-40B4-BE49-F238E27FC236}">
                <a16:creationId xmlns:a16="http://schemas.microsoft.com/office/drawing/2014/main" id="{03EC24AD-0A8A-7F1A-0855-8D1AE0FEB59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88050" y="3811588"/>
            <a:ext cx="1792288" cy="249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0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130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945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 nodeType="clickPar">
                      <p:stCondLst>
                        <p:cond delay="indefinite"/>
                      </p:stCondLst>
                      <p:childTnLst>
                        <p:par>
                          <p:cTn id="5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3" grpId="0"/>
      <p:bldP spid="22" grpId="0"/>
      <p:bldP spid="23" grpId="0"/>
      <p:bldP spid="25" grpId="0"/>
      <p:bldP spid="29" grpId="0" autoUpdateAnimBg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609" name="Image 4">
            <a:extLst>
              <a:ext uri="{FF2B5EF4-FFF2-40B4-BE49-F238E27FC236}">
                <a16:creationId xmlns:a16="http://schemas.microsoft.com/office/drawing/2014/main" id="{B1D661FB-FBB0-8D2F-FACF-A073828B05E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87725" y="1231900"/>
            <a:ext cx="5435600" cy="543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8610" name="Titre 1">
            <a:extLst>
              <a:ext uri="{FF2B5EF4-FFF2-40B4-BE49-F238E27FC236}">
                <a16:creationId xmlns:a16="http://schemas.microsoft.com/office/drawing/2014/main" id="{2B6E47FD-3287-2132-321A-CA8B8D289DF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9600" y="266700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fr-CH" altLang="fr-FR" sz="4400" b="1">
                <a:latin typeface="Georgia" panose="02040502050405020303" pitchFamily="18" charset="0"/>
                <a:cs typeface="Segoe UI" panose="020B0502040204020203" pitchFamily="34" charset="0"/>
              </a:rPr>
              <a:t>La </a:t>
            </a:r>
            <a:r>
              <a:rPr lang="fr-CH" altLang="fr-FR" sz="4400" b="1">
                <a:solidFill>
                  <a:srgbClr val="009DA4"/>
                </a:solidFill>
                <a:latin typeface="Georgia" panose="02040502050405020303" pitchFamily="18" charset="0"/>
                <a:cs typeface="Segoe UI" panose="020B0502040204020203" pitchFamily="34" charset="0"/>
              </a:rPr>
              <a:t>smartspider</a:t>
            </a:r>
          </a:p>
        </p:txBody>
      </p:sp>
    </p:spTree>
  </p:cSld>
  <p:clrMapOvr>
    <a:masterClrMapping/>
  </p:clrMapOvr>
  <p:transition spd="med">
    <p:pull/>
  </p:transition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633" name="Espace réservé du contenu 4">
            <a:extLst>
              <a:ext uri="{FF2B5EF4-FFF2-40B4-BE49-F238E27FC236}">
                <a16:creationId xmlns:a16="http://schemas.microsoft.com/office/drawing/2014/main" id="{5793711B-5E51-8E03-DA23-50C74B63D5CB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754188" y="882650"/>
            <a:ext cx="2576512" cy="2546350"/>
          </a:xfrm>
        </p:spPr>
      </p:pic>
      <p:pic>
        <p:nvPicPr>
          <p:cNvPr id="69634" name="Image 6">
            <a:extLst>
              <a:ext uri="{FF2B5EF4-FFF2-40B4-BE49-F238E27FC236}">
                <a16:creationId xmlns:a16="http://schemas.microsoft.com/office/drawing/2014/main" id="{891AC11C-8E53-3C56-620B-B12735C4EDE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4738" y="111125"/>
            <a:ext cx="1023937" cy="752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9635" name="Image 8">
            <a:extLst>
              <a:ext uri="{FF2B5EF4-FFF2-40B4-BE49-F238E27FC236}">
                <a16:creationId xmlns:a16="http://schemas.microsoft.com/office/drawing/2014/main" id="{729531A6-6337-15AC-90B2-AC7B25D7B50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9000" y="882650"/>
            <a:ext cx="2603500" cy="2546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9636" name="Image 10">
            <a:extLst>
              <a:ext uri="{FF2B5EF4-FFF2-40B4-BE49-F238E27FC236}">
                <a16:creationId xmlns:a16="http://schemas.microsoft.com/office/drawing/2014/main" id="{4A742403-E280-D29F-C5C0-B296EF191A1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7338" y="111125"/>
            <a:ext cx="1122362" cy="71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9637" name="Image 12">
            <a:extLst>
              <a:ext uri="{FF2B5EF4-FFF2-40B4-BE49-F238E27FC236}">
                <a16:creationId xmlns:a16="http://schemas.microsoft.com/office/drawing/2014/main" id="{96E38974-18E8-5FD5-6255-55E54D9FE7A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73975" y="882650"/>
            <a:ext cx="2513013" cy="2546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9638" name="Image 16">
            <a:extLst>
              <a:ext uri="{FF2B5EF4-FFF2-40B4-BE49-F238E27FC236}">
                <a16:creationId xmlns:a16="http://schemas.microsoft.com/office/drawing/2014/main" id="{E7F2BF3C-8097-E924-4BA7-50CB6684ACE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9425" y="4106863"/>
            <a:ext cx="2581275" cy="2546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9639" name="Image 18">
            <a:extLst>
              <a:ext uri="{FF2B5EF4-FFF2-40B4-BE49-F238E27FC236}">
                <a16:creationId xmlns:a16="http://schemas.microsoft.com/office/drawing/2014/main" id="{835D0B7C-4FF3-3CCB-E4E3-2D51D3508ED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4738" y="3678238"/>
            <a:ext cx="1570037" cy="428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9640" name="Image 20">
            <a:extLst>
              <a:ext uri="{FF2B5EF4-FFF2-40B4-BE49-F238E27FC236}">
                <a16:creationId xmlns:a16="http://schemas.microsoft.com/office/drawing/2014/main" id="{94BE3113-75C6-3140-E4C3-AE731BBA867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9000" y="4027488"/>
            <a:ext cx="2743200" cy="2746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9641" name="Picture 4">
            <a:extLst>
              <a:ext uri="{FF2B5EF4-FFF2-40B4-BE49-F238E27FC236}">
                <a16:creationId xmlns:a16="http://schemas.microsoft.com/office/drawing/2014/main" id="{51E3DF84-0D1A-55D4-2879-B30A6A97E21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4188" y="3535363"/>
            <a:ext cx="1012825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9642" name="Image 23">
            <a:extLst>
              <a:ext uri="{FF2B5EF4-FFF2-40B4-BE49-F238E27FC236}">
                <a16:creationId xmlns:a16="http://schemas.microsoft.com/office/drawing/2014/main" id="{8B1B954F-794F-6254-04A9-F6EB63D178F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73975" y="4106863"/>
            <a:ext cx="2722563" cy="2663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9643" name="Image 25">
            <a:extLst>
              <a:ext uri="{FF2B5EF4-FFF2-40B4-BE49-F238E27FC236}">
                <a16:creationId xmlns:a16="http://schemas.microsoft.com/office/drawing/2014/main" id="{D655A209-717C-05F5-F342-7378244A1FE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07425" y="3473450"/>
            <a:ext cx="1085850" cy="633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9644" name="Picture 63" descr="Image illustrative de l’article Parti socialiste suisse">
            <a:extLst>
              <a:ext uri="{FF2B5EF4-FFF2-40B4-BE49-F238E27FC236}">
                <a16:creationId xmlns:a16="http://schemas.microsoft.com/office/drawing/2014/main" id="{C30B184E-CCC2-7CCF-B65A-E07C0390666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12200" y="117475"/>
            <a:ext cx="644525" cy="682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pull/>
  </p:transition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7" name="Titre 1">
            <a:extLst>
              <a:ext uri="{FF2B5EF4-FFF2-40B4-BE49-F238E27FC236}">
                <a16:creationId xmlns:a16="http://schemas.microsoft.com/office/drawing/2014/main" id="{03B62906-01DC-4B51-D311-275843C011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47625"/>
            <a:ext cx="10972800" cy="1143000"/>
          </a:xfrm>
        </p:spPr>
        <p:txBody>
          <a:bodyPr/>
          <a:lstStyle/>
          <a:p>
            <a:r>
              <a:rPr lang="fr-CH" altLang="fr-FR" b="1">
                <a:latin typeface="Georgia" panose="02040502050405020303" pitchFamily="18" charset="0"/>
              </a:rPr>
              <a:t>L’</a:t>
            </a:r>
            <a:r>
              <a:rPr lang="fr-CH" altLang="fr-FR" b="1">
                <a:solidFill>
                  <a:srgbClr val="009DA4"/>
                </a:solidFill>
                <a:latin typeface="Georgia" panose="02040502050405020303" pitchFamily="18" charset="0"/>
              </a:rPr>
              <a:t>Union européenne</a:t>
            </a:r>
            <a:endParaRPr lang="fr-CH" altLang="fr-FR" b="1">
              <a:latin typeface="Georgia" panose="02040502050405020303" pitchFamily="18" charset="0"/>
            </a:endParaRPr>
          </a:p>
        </p:txBody>
      </p:sp>
      <p:pic>
        <p:nvPicPr>
          <p:cNvPr id="70658" name="Image 2" descr="Une image contenant texte, capture d’écran, Police, diagramme&#10;&#10;Le contenu généré par l’IA peut être incorrect.">
            <a:extLst>
              <a:ext uri="{FF2B5EF4-FFF2-40B4-BE49-F238E27FC236}">
                <a16:creationId xmlns:a16="http://schemas.microsoft.com/office/drawing/2014/main" id="{AF8CABEA-D6DF-A758-27CF-1AAB25B2B64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87575" y="1143000"/>
            <a:ext cx="7816850" cy="556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pull/>
  </p:transition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1" name="Titre 1">
            <a:extLst>
              <a:ext uri="{FF2B5EF4-FFF2-40B4-BE49-F238E27FC236}">
                <a16:creationId xmlns:a16="http://schemas.microsoft.com/office/drawing/2014/main" id="{577192A7-B163-9D9E-5395-6F5D82AA99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190500"/>
            <a:ext cx="10972800" cy="1143000"/>
          </a:xfrm>
        </p:spPr>
        <p:txBody>
          <a:bodyPr/>
          <a:lstStyle/>
          <a:p>
            <a:r>
              <a:rPr lang="fr-CH" altLang="fr-FR" b="1">
                <a:latin typeface="Georgia" panose="02040502050405020303" pitchFamily="18" charset="0"/>
              </a:rPr>
              <a:t>L’</a:t>
            </a:r>
            <a:r>
              <a:rPr lang="fr-CH" altLang="fr-FR" b="1">
                <a:solidFill>
                  <a:srgbClr val="009DA4"/>
                </a:solidFill>
                <a:latin typeface="Georgia" panose="02040502050405020303" pitchFamily="18" charset="0"/>
              </a:rPr>
              <a:t>Organisation des nations unies</a:t>
            </a:r>
            <a:endParaRPr lang="fr-CH" altLang="fr-FR" b="1">
              <a:latin typeface="Georgia" panose="02040502050405020303" pitchFamily="18" charset="0"/>
            </a:endParaRPr>
          </a:p>
        </p:txBody>
      </p:sp>
      <p:pic>
        <p:nvPicPr>
          <p:cNvPr id="71682" name="Image 2" descr="Une image contenant texte, capture d’écran, Police, diagramme&#10;&#10;Le contenu généré par l’IA peut être incorrect.">
            <a:extLst>
              <a:ext uri="{FF2B5EF4-FFF2-40B4-BE49-F238E27FC236}">
                <a16:creationId xmlns:a16="http://schemas.microsoft.com/office/drawing/2014/main" id="{56A7C6B9-7BAF-EDD3-AB1D-747A4564EEF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9850" y="1295400"/>
            <a:ext cx="9512300" cy="5454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pull/>
  </p:transition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9DA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 : coins arrondis 1">
            <a:extLst>
              <a:ext uri="{FF2B5EF4-FFF2-40B4-BE49-F238E27FC236}">
                <a16:creationId xmlns:a16="http://schemas.microsoft.com/office/drawing/2014/main" id="{CF7523A1-EDA5-08A7-7325-32BC9E8D1A2C}"/>
              </a:ext>
            </a:extLst>
          </p:cNvPr>
          <p:cNvSpPr/>
          <p:nvPr/>
        </p:nvSpPr>
        <p:spPr>
          <a:xfrm rot="21347790">
            <a:off x="784225" y="2047875"/>
            <a:ext cx="10431463" cy="3376613"/>
          </a:xfrm>
          <a:prstGeom prst="roundRect">
            <a:avLst/>
          </a:prstGeom>
          <a:solidFill>
            <a:srgbClr val="F7921D"/>
          </a:solidFill>
          <a:ln>
            <a:solidFill>
              <a:srgbClr val="F7921D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22225" algn="ctr">
              <a:buClr>
                <a:schemeClr val="accent2"/>
              </a:buClr>
              <a:defRPr/>
            </a:pPr>
            <a:endParaRPr lang="fr-FR" sz="138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Rectangle : coins arrondis 3">
            <a:extLst>
              <a:ext uri="{FF2B5EF4-FFF2-40B4-BE49-F238E27FC236}">
                <a16:creationId xmlns:a16="http://schemas.microsoft.com/office/drawing/2014/main" id="{CABE013B-E710-ACCF-94D0-A0A649CC7E02}"/>
              </a:ext>
            </a:extLst>
          </p:cNvPr>
          <p:cNvSpPr/>
          <p:nvPr/>
        </p:nvSpPr>
        <p:spPr>
          <a:xfrm rot="21347790">
            <a:off x="828675" y="1990725"/>
            <a:ext cx="10458450" cy="3376613"/>
          </a:xfrm>
          <a:prstGeom prst="roundRect">
            <a:avLst/>
          </a:prstGeom>
          <a:solidFill>
            <a:srgbClr val="38B1B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22225" algn="ctr">
              <a:buClr>
                <a:schemeClr val="accent2"/>
              </a:buClr>
              <a:defRPr/>
            </a:pPr>
            <a:r>
              <a:rPr lang="fr-FR" sz="10500" b="1" dirty="0">
                <a:solidFill>
                  <a:schemeClr val="bg1"/>
                </a:solidFill>
                <a:latin typeface="Georgia" panose="02040502050405020303" pitchFamily="18" charset="0"/>
                <a:cs typeface="Times New Roman" panose="02020603050405020304" pitchFamily="18" charset="0"/>
              </a:rPr>
              <a:t>Le circuit national</a:t>
            </a:r>
          </a:p>
        </p:txBody>
      </p:sp>
      <p:sp>
        <p:nvSpPr>
          <p:cNvPr id="3" name="Rectangle : coins arrondis 2">
            <a:extLst>
              <a:ext uri="{FF2B5EF4-FFF2-40B4-BE49-F238E27FC236}">
                <a16:creationId xmlns:a16="http://schemas.microsoft.com/office/drawing/2014/main" id="{D4B65C40-7031-92FB-B46C-4B0F60977E72}"/>
              </a:ext>
            </a:extLst>
          </p:cNvPr>
          <p:cNvSpPr/>
          <p:nvPr/>
        </p:nvSpPr>
        <p:spPr>
          <a:xfrm rot="205206">
            <a:off x="7967663" y="1389063"/>
            <a:ext cx="1803400" cy="617537"/>
          </a:xfrm>
          <a:prstGeom prst="roundRect">
            <a:avLst/>
          </a:prstGeom>
          <a:solidFill>
            <a:srgbClr val="F7921D"/>
          </a:solidFill>
          <a:ln>
            <a:noFill/>
          </a:ln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fr-FR" sz="3600" dirty="0">
                <a:latin typeface="Arial Rounded MT Bold" panose="020F0704030504030204" pitchFamily="34" charset="77"/>
              </a:rPr>
              <a:t>L’État</a:t>
            </a:r>
          </a:p>
        </p:txBody>
      </p:sp>
    </p:spTree>
  </p:cSld>
  <p:clrMapOvr>
    <a:masterClrMapping/>
  </p:clrMapOvr>
  <p:transition spd="med">
    <p:pull/>
  </p:transition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729" name="Image 4" descr="Une image contenant dessin humoristique, cercle, vitesse&#10;&#10;Le contenu généré par l’IA peut être incorrect.">
            <a:extLst>
              <a:ext uri="{FF2B5EF4-FFF2-40B4-BE49-F238E27FC236}">
                <a16:creationId xmlns:a16="http://schemas.microsoft.com/office/drawing/2014/main" id="{744E4D13-2B67-B00E-D342-A5E41A9F467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Bouton d’action : avant ou précédent 1">
            <a:hlinkClick r:id="rId3" highlightClick="1"/>
            <a:extLst>
              <a:ext uri="{FF2B5EF4-FFF2-40B4-BE49-F238E27FC236}">
                <a16:creationId xmlns:a16="http://schemas.microsoft.com/office/drawing/2014/main" id="{367479CB-7314-1F68-2695-5499EF6D5891}"/>
              </a:ext>
            </a:extLst>
          </p:cNvPr>
          <p:cNvSpPr/>
          <p:nvPr/>
        </p:nvSpPr>
        <p:spPr>
          <a:xfrm>
            <a:off x="5574792" y="2907792"/>
            <a:ext cx="1042416" cy="1042416"/>
          </a:xfrm>
          <a:prstGeom prst="actionButtonForwardNext">
            <a:avLst/>
          </a:prstGeom>
          <a:solidFill>
            <a:srgbClr val="009DA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H"/>
          </a:p>
        </p:txBody>
      </p:sp>
    </p:spTree>
  </p:cSld>
  <p:clrMapOvr>
    <a:masterClrMapping/>
  </p:clrMapOvr>
  <p:transition spd="med">
    <p:pull/>
  </p:transition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753" name="Image 37" descr="Une image contenant texte, diagramme, ligne, capture d’écran&#10;&#10;Le contenu généré par l’IA peut être incorrect.">
            <a:extLst>
              <a:ext uri="{FF2B5EF4-FFF2-40B4-BE49-F238E27FC236}">
                <a16:creationId xmlns:a16="http://schemas.microsoft.com/office/drawing/2014/main" id="{97A3A4A6-5B0B-D468-338D-DFC8AE7B620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8138" y="765175"/>
            <a:ext cx="8975725" cy="6061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4754" name="Titre 1">
            <a:extLst>
              <a:ext uri="{FF2B5EF4-FFF2-40B4-BE49-F238E27FC236}">
                <a16:creationId xmlns:a16="http://schemas.microsoft.com/office/drawing/2014/main" id="{176E89F4-DCED-A168-1228-0717C3168B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-77788"/>
            <a:ext cx="10972800" cy="1143001"/>
          </a:xfrm>
        </p:spPr>
        <p:txBody>
          <a:bodyPr/>
          <a:lstStyle/>
          <a:p>
            <a:r>
              <a:rPr lang="fr-CH" altLang="fr-FR" b="1">
                <a:latin typeface="Georgia" panose="02040502050405020303" pitchFamily="18" charset="0"/>
              </a:rPr>
              <a:t>Le</a:t>
            </a:r>
            <a:r>
              <a:rPr lang="fr-CH" altLang="fr-FR" b="1">
                <a:solidFill>
                  <a:srgbClr val="009DA4"/>
                </a:solidFill>
                <a:latin typeface="Georgia" panose="02040502050405020303" pitchFamily="18" charset="0"/>
              </a:rPr>
              <a:t> circuit national</a:t>
            </a:r>
            <a:endParaRPr lang="fr-CH" altLang="fr-FR" b="1">
              <a:latin typeface="Georgia" panose="02040502050405020303" pitchFamily="18" charset="0"/>
            </a:endParaRPr>
          </a:p>
        </p:txBody>
      </p:sp>
      <p:sp>
        <p:nvSpPr>
          <p:cNvPr id="74755" name="ZoneTexte 22">
            <a:extLst>
              <a:ext uri="{FF2B5EF4-FFF2-40B4-BE49-F238E27FC236}">
                <a16:creationId xmlns:a16="http://schemas.microsoft.com/office/drawing/2014/main" id="{F2FFD536-7291-5ACA-9D3D-A9D5F950D68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181975" y="6594475"/>
            <a:ext cx="2174875" cy="230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fr-FR" sz="900">
                <a:latin typeface="Segoe UI" panose="020B0502040204020203" pitchFamily="34" charset="0"/>
                <a:cs typeface="Segoe UI" panose="020B0502040204020203" pitchFamily="34" charset="0"/>
              </a:rPr>
              <a:t>Source : Piriou, J-P et J. Bournay (2012)</a:t>
            </a:r>
          </a:p>
        </p:txBody>
      </p:sp>
    </p:spTree>
  </p:cSld>
  <p:clrMapOvr>
    <a:masterClrMapping/>
  </p:clrMapOvr>
  <p:transition spd="med">
    <p:pull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9DA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 : coins arrondis 1">
            <a:extLst>
              <a:ext uri="{FF2B5EF4-FFF2-40B4-BE49-F238E27FC236}">
                <a16:creationId xmlns:a16="http://schemas.microsoft.com/office/drawing/2014/main" id="{C3229C0C-D7C7-E891-433A-0574716AFD5A}"/>
              </a:ext>
            </a:extLst>
          </p:cNvPr>
          <p:cNvSpPr/>
          <p:nvPr/>
        </p:nvSpPr>
        <p:spPr>
          <a:xfrm rot="21347790">
            <a:off x="2112963" y="1758950"/>
            <a:ext cx="7773987" cy="3776663"/>
          </a:xfrm>
          <a:prstGeom prst="roundRect">
            <a:avLst/>
          </a:prstGeom>
          <a:solidFill>
            <a:srgbClr val="F7921D"/>
          </a:solidFill>
          <a:ln>
            <a:solidFill>
              <a:srgbClr val="F7921D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22225" algn="ctr">
              <a:buClr>
                <a:schemeClr val="accent2"/>
              </a:buClr>
              <a:defRPr/>
            </a:pPr>
            <a:endParaRPr lang="fr-FR" sz="138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Rectangle : coins arrondis 3">
            <a:extLst>
              <a:ext uri="{FF2B5EF4-FFF2-40B4-BE49-F238E27FC236}">
                <a16:creationId xmlns:a16="http://schemas.microsoft.com/office/drawing/2014/main" id="{0CAA79F4-E8CC-2BAB-0354-4EE5A0F7D93E}"/>
              </a:ext>
            </a:extLst>
          </p:cNvPr>
          <p:cNvSpPr/>
          <p:nvPr/>
        </p:nvSpPr>
        <p:spPr>
          <a:xfrm rot="21347790">
            <a:off x="2160588" y="1701800"/>
            <a:ext cx="7793037" cy="3776663"/>
          </a:xfrm>
          <a:prstGeom prst="roundRect">
            <a:avLst/>
          </a:prstGeom>
          <a:solidFill>
            <a:srgbClr val="38B1B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22225" algn="ctr">
              <a:buClr>
                <a:schemeClr val="accent2"/>
              </a:buClr>
              <a:defRPr/>
            </a:pPr>
            <a:r>
              <a:rPr lang="fr-FR" sz="10500" b="1" dirty="0">
                <a:solidFill>
                  <a:schemeClr val="bg1"/>
                </a:solidFill>
                <a:latin typeface="Georgia" panose="02040502050405020303" pitchFamily="18" charset="0"/>
                <a:cs typeface="Times New Roman" panose="02020603050405020304" pitchFamily="18" charset="0"/>
              </a:rPr>
              <a:t>Le bien public</a:t>
            </a:r>
          </a:p>
        </p:txBody>
      </p:sp>
      <p:sp>
        <p:nvSpPr>
          <p:cNvPr id="5" name="Rectangle : coins arrondis 4">
            <a:extLst>
              <a:ext uri="{FF2B5EF4-FFF2-40B4-BE49-F238E27FC236}">
                <a16:creationId xmlns:a16="http://schemas.microsoft.com/office/drawing/2014/main" id="{C1788825-D9D9-28E2-6B92-08A7971FB889}"/>
              </a:ext>
            </a:extLst>
          </p:cNvPr>
          <p:cNvSpPr/>
          <p:nvPr/>
        </p:nvSpPr>
        <p:spPr>
          <a:xfrm rot="205206">
            <a:off x="7194550" y="1150938"/>
            <a:ext cx="1803400" cy="617537"/>
          </a:xfrm>
          <a:prstGeom prst="roundRect">
            <a:avLst/>
          </a:prstGeom>
          <a:solidFill>
            <a:srgbClr val="F7921D"/>
          </a:solidFill>
          <a:ln>
            <a:noFill/>
          </a:ln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fr-FR" sz="3600" dirty="0">
                <a:latin typeface="Arial Rounded MT Bold" panose="020F0704030504030204" pitchFamily="34" charset="77"/>
              </a:rPr>
              <a:t>L’État</a:t>
            </a:r>
          </a:p>
        </p:txBody>
      </p:sp>
    </p:spTree>
  </p:cSld>
  <p:clrMapOvr>
    <a:masterClrMapping/>
  </p:clrMapOvr>
  <p:transition spd="med">
    <p:pull/>
  </p:transition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777" name="Image 4" descr="Une image contenant texte, capture d’écran, Police, carte de visite&#10;&#10;Le contenu généré par l’IA peut être incorrect.">
            <a:extLst>
              <a:ext uri="{FF2B5EF4-FFF2-40B4-BE49-F238E27FC236}">
                <a16:creationId xmlns:a16="http://schemas.microsoft.com/office/drawing/2014/main" id="{D15004F6-5936-B29B-3E1C-AA290B0CC80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5538" y="1003300"/>
            <a:ext cx="9940925" cy="5816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5778" name="Titre 1">
            <a:extLst>
              <a:ext uri="{FF2B5EF4-FFF2-40B4-BE49-F238E27FC236}">
                <a16:creationId xmlns:a16="http://schemas.microsoft.com/office/drawing/2014/main" id="{F94683F7-2A87-4A09-D003-ADAC2AC63A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28575"/>
            <a:ext cx="10972800" cy="1143000"/>
          </a:xfrm>
        </p:spPr>
        <p:txBody>
          <a:bodyPr/>
          <a:lstStyle/>
          <a:p>
            <a:r>
              <a:rPr lang="fr-CH" altLang="fr-FR" b="1">
                <a:latin typeface="Georgia" panose="02040502050405020303" pitchFamily="18" charset="0"/>
              </a:rPr>
              <a:t>Le</a:t>
            </a:r>
            <a:r>
              <a:rPr lang="fr-CH" altLang="fr-FR" b="1">
                <a:solidFill>
                  <a:srgbClr val="009DA4"/>
                </a:solidFill>
                <a:latin typeface="Georgia" panose="02040502050405020303" pitchFamily="18" charset="0"/>
              </a:rPr>
              <a:t> circuit national</a:t>
            </a:r>
            <a:endParaRPr lang="fr-CH" altLang="fr-FR" b="1">
              <a:latin typeface="Georgia" panose="02040502050405020303" pitchFamily="18" charset="0"/>
            </a:endParaRPr>
          </a:p>
        </p:txBody>
      </p:sp>
    </p:spTree>
  </p:cSld>
  <p:clrMapOvr>
    <a:masterClrMapping/>
  </p:clrMapOvr>
  <p:transition spd="med">
    <p:pull/>
  </p:transition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1" name="Titre 1">
            <a:extLst>
              <a:ext uri="{FF2B5EF4-FFF2-40B4-BE49-F238E27FC236}">
                <a16:creationId xmlns:a16="http://schemas.microsoft.com/office/drawing/2014/main" id="{194F6140-8241-B6FB-D3E4-B258C30540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altLang="fr-FR" b="1">
                <a:latin typeface="Georgia" panose="02040502050405020303" pitchFamily="18" charset="0"/>
              </a:rPr>
              <a:t>L’approche par la </a:t>
            </a:r>
            <a:r>
              <a:rPr lang="fr-CH" altLang="fr-FR" b="1">
                <a:solidFill>
                  <a:srgbClr val="009DA4"/>
                </a:solidFill>
                <a:latin typeface="Georgia" panose="02040502050405020303" pitchFamily="18" charset="0"/>
              </a:rPr>
              <a:t>production</a:t>
            </a:r>
            <a:endParaRPr lang="fr-CH" altLang="fr-FR" b="1">
              <a:latin typeface="Georgia" panose="02040502050405020303" pitchFamily="18" charset="0"/>
            </a:endParaRPr>
          </a:p>
        </p:txBody>
      </p:sp>
      <p:pic>
        <p:nvPicPr>
          <p:cNvPr id="76802" name="Image 5" descr="Une image contenant texte, capture d’écran, conception&#10;&#10;Le contenu généré par l’IA peut être incorrect.">
            <a:extLst>
              <a:ext uri="{FF2B5EF4-FFF2-40B4-BE49-F238E27FC236}">
                <a16:creationId xmlns:a16="http://schemas.microsoft.com/office/drawing/2014/main" id="{270EBDC4-DC6F-1456-ACE6-1F11F13C24F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3650" y="1509713"/>
            <a:ext cx="9664700" cy="5073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pull/>
  </p:transition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5" name="Titre 1">
            <a:extLst>
              <a:ext uri="{FF2B5EF4-FFF2-40B4-BE49-F238E27FC236}">
                <a16:creationId xmlns:a16="http://schemas.microsoft.com/office/drawing/2014/main" id="{9D8A6293-9B6B-C0AA-52E5-268366373C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altLang="fr-FR" b="1">
                <a:latin typeface="Georgia" panose="02040502050405020303" pitchFamily="18" charset="0"/>
              </a:rPr>
              <a:t>L’approche par les </a:t>
            </a:r>
            <a:r>
              <a:rPr lang="fr-CH" altLang="fr-FR" b="1">
                <a:solidFill>
                  <a:srgbClr val="009DA4"/>
                </a:solidFill>
                <a:latin typeface="Georgia" panose="02040502050405020303" pitchFamily="18" charset="0"/>
              </a:rPr>
              <a:t>revenus</a:t>
            </a:r>
            <a:endParaRPr lang="fr-CH" altLang="fr-FR" b="1">
              <a:latin typeface="Georgia" panose="02040502050405020303" pitchFamily="18" charset="0"/>
            </a:endParaRPr>
          </a:p>
        </p:txBody>
      </p:sp>
      <p:pic>
        <p:nvPicPr>
          <p:cNvPr id="77826" name="Image 2" descr="Une image contenant texte, capture d’écran, Police, cercle&#10;&#10;Le contenu généré par l’IA peut être incorrect.">
            <a:extLst>
              <a:ext uri="{FF2B5EF4-FFF2-40B4-BE49-F238E27FC236}">
                <a16:creationId xmlns:a16="http://schemas.microsoft.com/office/drawing/2014/main" id="{AABB8BA9-ECFF-6994-B871-24EE8F912A9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6600" y="1373188"/>
            <a:ext cx="5842000" cy="5187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pull/>
  </p:transition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49" name="Titre 1">
            <a:extLst>
              <a:ext uri="{FF2B5EF4-FFF2-40B4-BE49-F238E27FC236}">
                <a16:creationId xmlns:a16="http://schemas.microsoft.com/office/drawing/2014/main" id="{1A67FEB6-27EF-E705-8317-8F047C2722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-55563"/>
            <a:ext cx="10972800" cy="1143001"/>
          </a:xfrm>
        </p:spPr>
        <p:txBody>
          <a:bodyPr/>
          <a:lstStyle/>
          <a:p>
            <a:r>
              <a:rPr lang="fr-CH" altLang="fr-FR" b="1">
                <a:latin typeface="Georgia" panose="02040502050405020303" pitchFamily="18" charset="0"/>
              </a:rPr>
              <a:t>L’approche par les </a:t>
            </a:r>
            <a:r>
              <a:rPr lang="fr-CH" altLang="fr-FR" b="1">
                <a:solidFill>
                  <a:srgbClr val="009DA4"/>
                </a:solidFill>
                <a:latin typeface="Georgia" panose="02040502050405020303" pitchFamily="18" charset="0"/>
              </a:rPr>
              <a:t>dépenses</a:t>
            </a:r>
            <a:endParaRPr lang="fr-CH" altLang="fr-FR" b="1">
              <a:latin typeface="Georgia" panose="02040502050405020303" pitchFamily="18" charset="0"/>
            </a:endParaRPr>
          </a:p>
        </p:txBody>
      </p:sp>
      <p:pic>
        <p:nvPicPr>
          <p:cNvPr id="78850" name="Image 2" descr="Une image contenant texte, dessin&#10;&#10;Le contenu généré par l’IA peut être incorrect.">
            <a:extLst>
              <a:ext uri="{FF2B5EF4-FFF2-40B4-BE49-F238E27FC236}">
                <a16:creationId xmlns:a16="http://schemas.microsoft.com/office/drawing/2014/main" id="{D1A2BED0-5DB5-F63C-B810-AE3D149EFDA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4325" y="906463"/>
            <a:ext cx="6483350" cy="5888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pull/>
  </p:transition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610" name="Image 4" descr="Une image contenant texte, capture d’écran, Police, nombre&#10;&#10;Le contenu généré par l’IA peut être incorrect.">
            <a:extLst>
              <a:ext uri="{FF2B5EF4-FFF2-40B4-BE49-F238E27FC236}">
                <a16:creationId xmlns:a16="http://schemas.microsoft.com/office/drawing/2014/main" id="{02FDD4F6-BA3A-2F41-7DFE-B8192D3CB94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44875" y="814388"/>
            <a:ext cx="5280025" cy="1884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8611" name="Image 6" descr="Une image contenant texte, capture d’écran, Police, nombre&#10;&#10;Le contenu généré par l’IA peut être incorrect.">
            <a:extLst>
              <a:ext uri="{FF2B5EF4-FFF2-40B4-BE49-F238E27FC236}">
                <a16:creationId xmlns:a16="http://schemas.microsoft.com/office/drawing/2014/main" id="{0C3DC00D-0689-F218-CDE7-93821FA8323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44875" y="2690813"/>
            <a:ext cx="5265738" cy="2138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8612" name="Image 8" descr="Une image contenant texte, capture d’écran, Police, nombre&#10;&#10;Le contenu généré par l’IA peut être incorrect.">
            <a:extLst>
              <a:ext uri="{FF2B5EF4-FFF2-40B4-BE49-F238E27FC236}">
                <a16:creationId xmlns:a16="http://schemas.microsoft.com/office/drawing/2014/main" id="{7B2AFB27-2017-2D05-D91C-E84A55ECEA7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49638" y="4840288"/>
            <a:ext cx="5260975" cy="1860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9876" name="Titre 1">
            <a:extLst>
              <a:ext uri="{FF2B5EF4-FFF2-40B4-BE49-F238E27FC236}">
                <a16:creationId xmlns:a16="http://schemas.microsoft.com/office/drawing/2014/main" id="{0352F86D-4858-78A2-4681-2630C24D43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-85725"/>
            <a:ext cx="10972800" cy="1143000"/>
          </a:xfrm>
        </p:spPr>
        <p:txBody>
          <a:bodyPr/>
          <a:lstStyle/>
          <a:p>
            <a:r>
              <a:rPr lang="fr-CH" altLang="fr-FR" b="1">
                <a:latin typeface="Georgia" panose="02040502050405020303" pitchFamily="18" charset="0"/>
              </a:rPr>
              <a:t>Le</a:t>
            </a:r>
            <a:r>
              <a:rPr lang="fr-CH" altLang="fr-FR" b="1">
                <a:solidFill>
                  <a:srgbClr val="009DA4"/>
                </a:solidFill>
                <a:latin typeface="Georgia" panose="02040502050405020303" pitchFamily="18" charset="0"/>
              </a:rPr>
              <a:t> circuit national</a:t>
            </a:r>
            <a:endParaRPr lang="fr-CH" altLang="fr-FR" b="1">
              <a:latin typeface="Georgia" panose="02040502050405020303" pitchFamily="18" charset="0"/>
            </a:endParaRPr>
          </a:p>
        </p:txBody>
      </p:sp>
      <p:sp>
        <p:nvSpPr>
          <p:cNvPr id="79877" name="ZoneTexte 10">
            <a:extLst>
              <a:ext uri="{FF2B5EF4-FFF2-40B4-BE49-F238E27FC236}">
                <a16:creationId xmlns:a16="http://schemas.microsoft.com/office/drawing/2014/main" id="{8B888775-7EF2-DEB9-F453-C3287060822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700963" y="6661150"/>
            <a:ext cx="1223962" cy="230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fr-CH" altLang="fr-FR" sz="900">
                <a:latin typeface="Segoe UI" panose="020B0502040204020203" pitchFamily="34" charset="0"/>
                <a:cs typeface="Segoe UI" panose="020B0502040204020203" pitchFamily="34" charset="0"/>
              </a:rPr>
              <a:t>Source: OFS, 2025</a:t>
            </a: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86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86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86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0897" name="Image 4" descr="Une image contenant texte, capture d’écran, Police, nombre&#10;&#10;Le contenu généré par l’IA peut être incorrect.">
            <a:extLst>
              <a:ext uri="{FF2B5EF4-FFF2-40B4-BE49-F238E27FC236}">
                <a16:creationId xmlns:a16="http://schemas.microsoft.com/office/drawing/2014/main" id="{C3B801CD-BA9E-9728-E24D-0C9C5219EB8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38" y="1989138"/>
            <a:ext cx="11401425" cy="391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0898" name="ZoneTexte 5">
            <a:extLst>
              <a:ext uri="{FF2B5EF4-FFF2-40B4-BE49-F238E27FC236}">
                <a16:creationId xmlns:a16="http://schemas.microsoft.com/office/drawing/2014/main" id="{1FCD2E34-FCDF-CF72-25FF-224588B93D1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690225" y="5910263"/>
            <a:ext cx="1138238" cy="230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fr-CH" altLang="fr-FR" sz="900">
                <a:latin typeface="Segoe UI" panose="020B0502040204020203" pitchFamily="34" charset="0"/>
                <a:cs typeface="Segoe UI" panose="020B0502040204020203" pitchFamily="34" charset="0"/>
              </a:rPr>
              <a:t>Source: OFS, 2025</a:t>
            </a:r>
          </a:p>
        </p:txBody>
      </p:sp>
      <p:sp>
        <p:nvSpPr>
          <p:cNvPr id="80899" name="Titre 1">
            <a:extLst>
              <a:ext uri="{FF2B5EF4-FFF2-40B4-BE49-F238E27FC236}">
                <a16:creationId xmlns:a16="http://schemas.microsoft.com/office/drawing/2014/main" id="{94AE8E85-5D23-623B-3ACF-7EF5E8497F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590550"/>
            <a:ext cx="10972800" cy="1143000"/>
          </a:xfrm>
        </p:spPr>
        <p:txBody>
          <a:bodyPr/>
          <a:lstStyle/>
          <a:p>
            <a:r>
              <a:rPr lang="fr-FR" altLang="fr-FR" b="1">
                <a:latin typeface="Georgia" panose="02040502050405020303" pitchFamily="18" charset="0"/>
              </a:rPr>
              <a:t>La séquence des </a:t>
            </a:r>
            <a:r>
              <a:rPr lang="fr-FR" altLang="fr-FR" b="1">
                <a:solidFill>
                  <a:srgbClr val="009DA4"/>
                </a:solidFill>
                <a:latin typeface="Georgia" panose="02040502050405020303" pitchFamily="18" charset="0"/>
              </a:rPr>
              <a:t>comptes nationaux </a:t>
            </a:r>
            <a:r>
              <a:rPr lang="fr-FR" altLang="fr-FR" b="1">
                <a:latin typeface="Georgia" panose="02040502050405020303" pitchFamily="18" charset="0"/>
              </a:rPr>
              <a:t>(en mios de CHF)</a:t>
            </a:r>
            <a:endParaRPr lang="fr-CH" altLang="fr-FR" b="1">
              <a:latin typeface="Georgia" panose="02040502050405020303" pitchFamily="18" charset="0"/>
            </a:endParaRPr>
          </a:p>
        </p:txBody>
      </p:sp>
    </p:spTree>
  </p:cSld>
  <p:clrMapOvr>
    <a:masterClrMapping/>
  </p:clrMapOvr>
  <p:transition spd="med">
    <p:pull/>
  </p:transition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8521DF61-3628-F0A9-194A-A89D76C6EAD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1089025"/>
            <a:ext cx="10972800" cy="5365750"/>
          </a:xfrm>
        </p:spPr>
        <p:txBody>
          <a:bodyPr/>
          <a:lstStyle/>
          <a:p>
            <a:pPr marL="0" indent="0">
              <a:buFont typeface="Arial" panose="020B0604020202020204" pitchFamily="34" charset="0"/>
              <a:buNone/>
              <a:defRPr/>
            </a:pPr>
            <a:r>
              <a:rPr lang="fr-FR" sz="2100" dirty="0">
                <a:latin typeface="Segoe UI" panose="020B0502040204020203" pitchFamily="34" charset="0"/>
                <a:cs typeface="Segoe UI" panose="020B0502040204020203" pitchFamily="34" charset="0"/>
              </a:rPr>
              <a:t>Il existe plusieurs </a:t>
            </a:r>
            <a:r>
              <a:rPr lang="fr-FR" sz="2100" b="1" dirty="0">
                <a:latin typeface="Segoe UI" panose="020B0502040204020203" pitchFamily="34" charset="0"/>
                <a:cs typeface="Segoe UI" panose="020B0502040204020203" pitchFamily="34" charset="0"/>
              </a:rPr>
              <a:t>limites</a:t>
            </a:r>
            <a:r>
              <a:rPr lang="fr-FR" sz="2100" dirty="0">
                <a:latin typeface="Segoe UI" panose="020B0502040204020203" pitchFamily="34" charset="0"/>
                <a:cs typeface="Segoe UI" panose="020B0502040204020203" pitchFamily="34" charset="0"/>
              </a:rPr>
              <a:t> à l’utilisation du PIB comme unique mesure de la richesse et du bien-être d’une nation. </a:t>
            </a:r>
          </a:p>
          <a:p>
            <a:pPr marL="457200" indent="-457200">
              <a:buFont typeface="+mj-lt"/>
              <a:buAutoNum type="arabicParenR"/>
              <a:defRPr/>
            </a:pPr>
            <a:r>
              <a:rPr lang="fr-FR" sz="2100" b="1" dirty="0">
                <a:solidFill>
                  <a:srgbClr val="009DA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Le PIB nominal ignore l’inflation </a:t>
            </a:r>
            <a:r>
              <a:rPr lang="fr-FR" sz="2100" dirty="0">
                <a:latin typeface="Segoe UI" panose="020B0502040204020203" pitchFamily="34" charset="0"/>
                <a:cs typeface="Segoe UI" panose="020B0502040204020203" pitchFamily="34" charset="0"/>
              </a:rPr>
              <a:t>: si le PIB nominal augmente, cela peut refléter une augmentation des prix, et non une augmentation réelle de la production de biens. </a:t>
            </a:r>
          </a:p>
          <a:p>
            <a:pPr marL="457200" indent="-457200">
              <a:buFont typeface="+mj-lt"/>
              <a:buAutoNum type="arabicParenR"/>
              <a:defRPr/>
            </a:pPr>
            <a:r>
              <a:rPr lang="fr-FR" sz="2100" b="1" dirty="0">
                <a:solidFill>
                  <a:srgbClr val="009DA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Le PIB est exprimé en unités de monnaie nationale </a:t>
            </a:r>
            <a:r>
              <a:rPr lang="fr-FR" sz="2100" dirty="0">
                <a:latin typeface="Segoe UI" panose="020B0502040204020203" pitchFamily="34" charset="0"/>
                <a:cs typeface="Segoe UI" panose="020B0502040204020203" pitchFamily="34" charset="0"/>
              </a:rPr>
              <a:t>: si les taux de change varient de manière significative, cela peut avoir un impact sur les comparaisons de PIB entre pays. </a:t>
            </a:r>
          </a:p>
          <a:p>
            <a:pPr marL="457200" indent="-457200">
              <a:buFont typeface="+mj-lt"/>
              <a:buAutoNum type="arabicParenR"/>
              <a:defRPr/>
            </a:pPr>
            <a:r>
              <a:rPr lang="fr-FR" sz="2100" b="1" dirty="0">
                <a:solidFill>
                  <a:srgbClr val="009DA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Les statistiques ne sont pas toujours rigoureuses </a:t>
            </a:r>
            <a:r>
              <a:rPr lang="fr-FR" sz="2100" dirty="0">
                <a:latin typeface="Segoe UI" panose="020B0502040204020203" pitchFamily="34" charset="0"/>
                <a:cs typeface="Segoe UI" panose="020B0502040204020203" pitchFamily="34" charset="0"/>
              </a:rPr>
              <a:t>: les données peuvent être difficiles à mesurer et parfois les données peuvent être manipulées ou falsifiées à des fins politiques. </a:t>
            </a:r>
          </a:p>
          <a:p>
            <a:pPr marL="457200" indent="-457200">
              <a:buFont typeface="+mj-lt"/>
              <a:buAutoNum type="arabicParenR"/>
              <a:defRPr/>
            </a:pPr>
            <a:r>
              <a:rPr lang="fr-FR" sz="2100" b="1" dirty="0">
                <a:solidFill>
                  <a:srgbClr val="009DA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Le PIB ne tient pas compte de l’usage ultime de la production </a:t>
            </a:r>
            <a:r>
              <a:rPr lang="fr-FR" sz="2100" dirty="0">
                <a:latin typeface="Segoe UI" panose="020B0502040204020203" pitchFamily="34" charset="0"/>
                <a:cs typeface="Segoe UI" panose="020B0502040204020203" pitchFamily="34" charset="0"/>
              </a:rPr>
              <a:t>: il ne tient notamment pas compte des dommages causés à l’environnement par les activités économiques. </a:t>
            </a:r>
          </a:p>
          <a:p>
            <a:pPr marL="457200" indent="-457200">
              <a:buFont typeface="+mj-lt"/>
              <a:buAutoNum type="arabicParenR"/>
              <a:defRPr/>
            </a:pPr>
            <a:r>
              <a:rPr lang="fr-FR" sz="2100" b="1" dirty="0">
                <a:solidFill>
                  <a:srgbClr val="009DA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Le PIB ne donne aucune indication sur la répartition des richesses </a:t>
            </a:r>
            <a:r>
              <a:rPr lang="fr-FR" sz="2100" dirty="0">
                <a:latin typeface="Segoe UI" panose="020B0502040204020203" pitchFamily="34" charset="0"/>
                <a:cs typeface="Segoe UI" panose="020B0502040204020203" pitchFamily="34" charset="0"/>
              </a:rPr>
              <a:t>: il ne mesure pas les inégalités de revenu ou de patrimoine entre les différents groupes de la population. </a:t>
            </a:r>
          </a:p>
          <a:p>
            <a:pPr marL="457200" indent="-457200">
              <a:buFont typeface="+mj-lt"/>
              <a:buAutoNum type="arabicParenR"/>
              <a:defRPr/>
            </a:pPr>
            <a:r>
              <a:rPr lang="fr-FR" sz="2100" b="1" dirty="0">
                <a:solidFill>
                  <a:srgbClr val="009DA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Enfin, le PIB ne tient pas compte du travail au noir </a:t>
            </a:r>
            <a:r>
              <a:rPr lang="fr-FR" sz="2100" dirty="0">
                <a:latin typeface="Segoe UI" panose="020B0502040204020203" pitchFamily="34" charset="0"/>
                <a:cs typeface="Segoe UI" panose="020B0502040204020203" pitchFamily="34" charset="0"/>
              </a:rPr>
              <a:t>: il ne mesure que les activités économiques réglementées et enregistrées et exclut donc les activités informelles. </a:t>
            </a:r>
            <a:endParaRPr lang="fr-CH" sz="2100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81922" name="Titre 1">
            <a:extLst>
              <a:ext uri="{FF2B5EF4-FFF2-40B4-BE49-F238E27FC236}">
                <a16:creationId xmlns:a16="http://schemas.microsoft.com/office/drawing/2014/main" id="{1707A7A8-E85B-D7B8-3A32-44CDA6A10B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68263"/>
            <a:ext cx="10972800" cy="1143000"/>
          </a:xfrm>
        </p:spPr>
        <p:txBody>
          <a:bodyPr/>
          <a:lstStyle/>
          <a:p>
            <a:r>
              <a:rPr lang="fr-CH" altLang="fr-FR" b="1">
                <a:latin typeface="Georgia" panose="02040502050405020303" pitchFamily="18" charset="0"/>
              </a:rPr>
              <a:t>Les </a:t>
            </a:r>
            <a:r>
              <a:rPr lang="fr-CH" altLang="fr-FR" b="1">
                <a:solidFill>
                  <a:srgbClr val="009DA4"/>
                </a:solidFill>
                <a:latin typeface="Georgia" panose="02040502050405020303" pitchFamily="18" charset="0"/>
              </a:rPr>
              <a:t>limites </a:t>
            </a:r>
            <a:r>
              <a:rPr lang="fr-CH" altLang="fr-FR" b="1">
                <a:latin typeface="Georgia" panose="02040502050405020303" pitchFamily="18" charset="0"/>
              </a:rPr>
              <a:t>du PIB</a:t>
            </a: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5" name="Titre 1">
            <a:extLst>
              <a:ext uri="{FF2B5EF4-FFF2-40B4-BE49-F238E27FC236}">
                <a16:creationId xmlns:a16="http://schemas.microsoft.com/office/drawing/2014/main" id="{C10345EE-B720-4BA9-AF4C-35DA6AB916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-134938"/>
            <a:ext cx="10972800" cy="1143001"/>
          </a:xfrm>
        </p:spPr>
        <p:txBody>
          <a:bodyPr/>
          <a:lstStyle/>
          <a:p>
            <a:r>
              <a:rPr lang="fr-CH" altLang="fr-FR" sz="3600" b="1">
                <a:latin typeface="Georgia" panose="02040502050405020303" pitchFamily="18" charset="0"/>
                <a:cs typeface="Segoe UI" panose="020B0502040204020203" pitchFamily="34" charset="0"/>
              </a:rPr>
              <a:t>L’approche économique du </a:t>
            </a:r>
            <a:r>
              <a:rPr lang="fr-CH" altLang="fr-FR" sz="3600" b="1">
                <a:solidFill>
                  <a:srgbClr val="009DA4"/>
                </a:solidFill>
                <a:latin typeface="Georgia" panose="02040502050405020303" pitchFamily="18" charset="0"/>
                <a:cs typeface="Segoe UI" panose="020B0502040204020203" pitchFamily="34" charset="0"/>
              </a:rPr>
              <a:t>bonheur</a:t>
            </a:r>
          </a:p>
        </p:txBody>
      </p:sp>
      <p:pic>
        <p:nvPicPr>
          <p:cNvPr id="82946" name="Image 4" descr="Une image contenant texte, Police, papier, lettre&#10;&#10;Le contenu généré par l’IA peut être incorrect.">
            <a:extLst>
              <a:ext uri="{FF2B5EF4-FFF2-40B4-BE49-F238E27FC236}">
                <a16:creationId xmlns:a16="http://schemas.microsoft.com/office/drawing/2014/main" id="{D40CC2EF-51F7-27AB-5071-8621FB4B29D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8163" y="798513"/>
            <a:ext cx="6035675" cy="6018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pull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Image 7" descr="Une image contenant peinture, voiture, poisson, véhicule&#10;&#10;Le contenu généré par l’IA peut être incorrect.">
            <a:extLst>
              <a:ext uri="{FF2B5EF4-FFF2-40B4-BE49-F238E27FC236}">
                <a16:creationId xmlns:a16="http://schemas.microsoft.com/office/drawing/2014/main" id="{6B485CB3-5EFC-5856-F500-B3ECA80EF91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24938" y="2309813"/>
            <a:ext cx="1619250" cy="1619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06" name="Image 3" descr="Une image contenant bouteille, pile, étagère&#10;&#10;Le contenu généré par l’IA peut être incorrect.">
            <a:extLst>
              <a:ext uri="{FF2B5EF4-FFF2-40B4-BE49-F238E27FC236}">
                <a16:creationId xmlns:a16="http://schemas.microsoft.com/office/drawing/2014/main" id="{03D4E40B-54E8-C1D2-B55D-813B0A0846C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03663" y="2001838"/>
            <a:ext cx="1941512" cy="1941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Titre 1">
            <a:extLst>
              <a:ext uri="{FF2B5EF4-FFF2-40B4-BE49-F238E27FC236}">
                <a16:creationId xmlns:a16="http://schemas.microsoft.com/office/drawing/2014/main" id="{6FF929BA-DEEB-52E4-F50E-B7EEDBB17919}"/>
              </a:ext>
            </a:extLst>
          </p:cNvPr>
          <p:cNvSpPr txBox="1">
            <a:spLocks/>
          </p:cNvSpPr>
          <p:nvPr/>
        </p:nvSpPr>
        <p:spPr bwMode="auto">
          <a:xfrm>
            <a:off x="1992313" y="-28575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ＭＳ Ｐゴシック" panose="020B0600070205080204" pitchFamily="34" charset="-128"/>
                <a:cs typeface="ＭＳ Ｐゴシック" pitchFamily="30" charset="-128"/>
              </a:defRPr>
            </a:lvl1pPr>
            <a:lvl2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0" charset="0"/>
                <a:ea typeface="ＭＳ Ｐゴシック" panose="020B0600070205080204" pitchFamily="34" charset="-128"/>
                <a:cs typeface="ＭＳ Ｐゴシック" pitchFamily="30" charset="-128"/>
              </a:defRPr>
            </a:lvl2pPr>
            <a:lvl3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0" charset="0"/>
                <a:ea typeface="ＭＳ Ｐゴシック" panose="020B0600070205080204" pitchFamily="34" charset="-128"/>
                <a:cs typeface="ＭＳ Ｐゴシック" pitchFamily="30" charset="-128"/>
              </a:defRPr>
            </a:lvl3pPr>
            <a:lvl4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0" charset="0"/>
                <a:ea typeface="ＭＳ Ｐゴシック" panose="020B0600070205080204" pitchFamily="34" charset="-128"/>
                <a:cs typeface="ＭＳ Ｐゴシック" pitchFamily="30" charset="-128"/>
              </a:defRPr>
            </a:lvl4pPr>
            <a:lvl5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0" charset="0"/>
                <a:ea typeface="ＭＳ Ｐゴシック" panose="020B0600070205080204" pitchFamily="34" charset="-128"/>
                <a:cs typeface="ＭＳ Ｐゴシック" pitchFamily="30" charset="-128"/>
              </a:defRPr>
            </a:lvl5pPr>
            <a:lvl6pPr marL="4572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0" charset="0"/>
                <a:ea typeface="ＭＳ Ｐゴシック" pitchFamily="30" charset="-128"/>
                <a:cs typeface="ＭＳ Ｐゴシック" pitchFamily="30" charset="-128"/>
              </a:defRPr>
            </a:lvl6pPr>
            <a:lvl7pPr marL="9144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0" charset="0"/>
                <a:ea typeface="ＭＳ Ｐゴシック" pitchFamily="30" charset="-128"/>
                <a:cs typeface="ＭＳ Ｐゴシック" pitchFamily="30" charset="-128"/>
              </a:defRPr>
            </a:lvl7pPr>
            <a:lvl8pPr marL="13716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0" charset="0"/>
                <a:ea typeface="ＭＳ Ｐゴシック" pitchFamily="30" charset="-128"/>
                <a:cs typeface="ＭＳ Ｐゴシック" pitchFamily="30" charset="-128"/>
              </a:defRPr>
            </a:lvl8pPr>
            <a:lvl9pPr marL="18288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0" charset="0"/>
                <a:ea typeface="ＭＳ Ｐゴシック" pitchFamily="30" charset="-128"/>
                <a:cs typeface="ＭＳ Ｐゴシック" pitchFamily="30" charset="-128"/>
              </a:defRPr>
            </a:lvl9pPr>
          </a:lstStyle>
          <a:p>
            <a:pPr eaLnBrk="1" hangingPunct="1">
              <a:defRPr/>
            </a:pPr>
            <a:r>
              <a:rPr lang="fr-FR" altLang="fr-FR" sz="6000" b="1" dirty="0">
                <a:latin typeface="Georgia" panose="02040502050405020303" pitchFamily="18" charset="0"/>
                <a:ea typeface="ＭＳ Ｐゴシック"/>
              </a:rPr>
              <a:t>Les</a:t>
            </a:r>
            <a:r>
              <a:rPr lang="fr-FR" altLang="fr-FR" sz="6000" b="1" dirty="0">
                <a:solidFill>
                  <a:schemeClr val="accent5"/>
                </a:solidFill>
                <a:latin typeface="Georgia" panose="02040502050405020303" pitchFamily="18" charset="0"/>
                <a:ea typeface="ＭＳ Ｐゴシック"/>
              </a:rPr>
              <a:t> </a:t>
            </a:r>
            <a:r>
              <a:rPr lang="fr-FR" altLang="fr-FR" sz="6000" b="1" dirty="0">
                <a:solidFill>
                  <a:srgbClr val="009DA4"/>
                </a:solidFill>
                <a:latin typeface="Georgia" panose="02040502050405020303" pitchFamily="18" charset="0"/>
                <a:ea typeface="ＭＳ Ｐゴシック"/>
              </a:rPr>
              <a:t>biens</a:t>
            </a:r>
          </a:p>
        </p:txBody>
      </p:sp>
      <p:sp>
        <p:nvSpPr>
          <p:cNvPr id="21508" name="ZoneTexte 13">
            <a:extLst>
              <a:ext uri="{FF2B5EF4-FFF2-40B4-BE49-F238E27FC236}">
                <a16:creationId xmlns:a16="http://schemas.microsoft.com/office/drawing/2014/main" id="{66A05D76-7356-15C3-0001-0F0C9421D2B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7825" y="2536825"/>
            <a:ext cx="191611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fr-CH" altLang="fr-FR" sz="2000" b="1">
                <a:solidFill>
                  <a:srgbClr val="009DA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Rivalité</a:t>
            </a:r>
          </a:p>
        </p:txBody>
      </p:sp>
      <p:sp>
        <p:nvSpPr>
          <p:cNvPr id="21509" name="ZoneTexte 14">
            <a:extLst>
              <a:ext uri="{FF2B5EF4-FFF2-40B4-BE49-F238E27FC236}">
                <a16:creationId xmlns:a16="http://schemas.microsoft.com/office/drawing/2014/main" id="{58CDF9FA-E65B-4119-0108-893AAAB9D56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7825" y="5070475"/>
            <a:ext cx="191611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fr-CH" altLang="fr-FR" sz="2000" b="1">
                <a:solidFill>
                  <a:srgbClr val="009DA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Non-rivalité</a:t>
            </a:r>
          </a:p>
        </p:txBody>
      </p:sp>
      <p:sp>
        <p:nvSpPr>
          <p:cNvPr id="21510" name="ZoneTexte 15">
            <a:extLst>
              <a:ext uri="{FF2B5EF4-FFF2-40B4-BE49-F238E27FC236}">
                <a16:creationId xmlns:a16="http://schemas.microsoft.com/office/drawing/2014/main" id="{FB3E5E83-D1BA-4DD7-F660-76FAF13457E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57513" y="1016000"/>
            <a:ext cx="36290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fr-CH" altLang="fr-FR" sz="2000" b="1">
                <a:solidFill>
                  <a:srgbClr val="009DA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Exclusion</a:t>
            </a:r>
          </a:p>
        </p:txBody>
      </p:sp>
      <p:sp>
        <p:nvSpPr>
          <p:cNvPr id="21511" name="ZoneTexte 16">
            <a:extLst>
              <a:ext uri="{FF2B5EF4-FFF2-40B4-BE49-F238E27FC236}">
                <a16:creationId xmlns:a16="http://schemas.microsoft.com/office/drawing/2014/main" id="{A2CF2821-894B-6F27-5BDC-1574CE97131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34325" y="1016000"/>
            <a:ext cx="36290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fr-CH" altLang="fr-FR" sz="2000" b="1">
                <a:solidFill>
                  <a:srgbClr val="009DA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Non-exclusion</a:t>
            </a:r>
          </a:p>
        </p:txBody>
      </p:sp>
      <p:sp>
        <p:nvSpPr>
          <p:cNvPr id="21512" name="ZoneTexte 17">
            <a:extLst>
              <a:ext uri="{FF2B5EF4-FFF2-40B4-BE49-F238E27FC236}">
                <a16:creationId xmlns:a16="http://schemas.microsoft.com/office/drawing/2014/main" id="{4E8161BE-E46A-F931-9F2D-7D784DAFEDC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17825" y="1416050"/>
            <a:ext cx="4014788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fr-CH" altLang="fr-FR" sz="1800" b="1">
                <a:latin typeface="Segoe UI" panose="020B0502040204020203" pitchFamily="34" charset="0"/>
                <a:cs typeface="Segoe UI" panose="020B0502040204020203" pitchFamily="34" charset="0"/>
              </a:rPr>
              <a:t>Biens privés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fr-CH" altLang="fr-FR" sz="1800">
                <a:latin typeface="Segoe UI" panose="020B0502040204020203" pitchFamily="34" charset="0"/>
                <a:cs typeface="Segoe UI" panose="020B0502040204020203" pitchFamily="34" charset="0"/>
              </a:rPr>
              <a:t>Vêtements, meubles, boissons, etc.</a:t>
            </a:r>
          </a:p>
        </p:txBody>
      </p:sp>
      <p:sp>
        <p:nvSpPr>
          <p:cNvPr id="21513" name="ZoneTexte 18">
            <a:extLst>
              <a:ext uri="{FF2B5EF4-FFF2-40B4-BE49-F238E27FC236}">
                <a16:creationId xmlns:a16="http://schemas.microsoft.com/office/drawing/2014/main" id="{2149D22A-58C1-285E-C271-9981CCA6622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80363" y="1416050"/>
            <a:ext cx="3629025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fr-CH" altLang="fr-FR" sz="1800" b="1">
                <a:latin typeface="Segoe UI" panose="020B0502040204020203" pitchFamily="34" charset="0"/>
                <a:cs typeface="Segoe UI" panose="020B0502040204020203" pitchFamily="34" charset="0"/>
              </a:rPr>
              <a:t>Biens communs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fr-CH" altLang="fr-FR" sz="1800">
                <a:latin typeface="Segoe UI" panose="020B0502040204020203" pitchFamily="34" charset="0"/>
                <a:cs typeface="Segoe UI" panose="020B0502040204020203" pitchFamily="34" charset="0"/>
              </a:rPr>
              <a:t>Banc de poissons, terrain de pâturage, route fréquentée, etc.</a:t>
            </a:r>
          </a:p>
        </p:txBody>
      </p:sp>
      <p:sp>
        <p:nvSpPr>
          <p:cNvPr id="21514" name="ZoneTexte 19">
            <a:extLst>
              <a:ext uri="{FF2B5EF4-FFF2-40B4-BE49-F238E27FC236}">
                <a16:creationId xmlns:a16="http://schemas.microsoft.com/office/drawing/2014/main" id="{8EC6CDCA-DB34-59C6-044A-CDC16ECDDBC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60700" y="4046538"/>
            <a:ext cx="4014788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fr-CH" altLang="fr-FR" sz="1800" b="1">
                <a:latin typeface="Segoe UI" panose="020B0502040204020203" pitchFamily="34" charset="0"/>
                <a:cs typeface="Segoe UI" panose="020B0502040204020203" pitchFamily="34" charset="0"/>
              </a:rPr>
              <a:t>Biens de club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fr-CH" altLang="fr-FR" sz="1800">
                <a:latin typeface="Segoe UI" panose="020B0502040204020203" pitchFamily="34" charset="0"/>
                <a:cs typeface="Segoe UI" panose="020B0502040204020203" pitchFamily="34" charset="0"/>
              </a:rPr>
              <a:t>Télévision cryptée, autoroute à péage, cours privé, etc.</a:t>
            </a:r>
          </a:p>
        </p:txBody>
      </p:sp>
      <p:sp>
        <p:nvSpPr>
          <p:cNvPr id="21515" name="ZoneTexte 20">
            <a:extLst>
              <a:ext uri="{FF2B5EF4-FFF2-40B4-BE49-F238E27FC236}">
                <a16:creationId xmlns:a16="http://schemas.microsoft.com/office/drawing/2014/main" id="{1DF9A3AF-E80C-9E40-13A1-3588F8F0781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104188" y="4046538"/>
            <a:ext cx="3629025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fr-CH" altLang="fr-FR" sz="1800" b="1">
                <a:latin typeface="Segoe UI" panose="020B0502040204020203" pitchFamily="34" charset="0"/>
                <a:cs typeface="Segoe UI" panose="020B0502040204020203" pitchFamily="34" charset="0"/>
              </a:rPr>
              <a:t>Biens publics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fr-CH" altLang="fr-FR" sz="1800">
                <a:latin typeface="Segoe UI" panose="020B0502040204020203" pitchFamily="34" charset="0"/>
                <a:cs typeface="Segoe UI" panose="020B0502040204020203" pitchFamily="34" charset="0"/>
              </a:rPr>
              <a:t>Éducation, défense nationale, santé</a:t>
            </a:r>
          </a:p>
        </p:txBody>
      </p:sp>
      <p:cxnSp>
        <p:nvCxnSpPr>
          <p:cNvPr id="23" name="Connecteur droit 22">
            <a:extLst>
              <a:ext uri="{FF2B5EF4-FFF2-40B4-BE49-F238E27FC236}">
                <a16:creationId xmlns:a16="http://schemas.microsoft.com/office/drawing/2014/main" id="{991BD3E7-2831-D898-F6E6-707501A31424}"/>
              </a:ext>
            </a:extLst>
          </p:cNvPr>
          <p:cNvCxnSpPr/>
          <p:nvPr/>
        </p:nvCxnSpPr>
        <p:spPr>
          <a:xfrm>
            <a:off x="276225" y="1416050"/>
            <a:ext cx="11450638" cy="0"/>
          </a:xfrm>
          <a:prstGeom prst="line">
            <a:avLst/>
          </a:prstGeom>
          <a:ln>
            <a:solidFill>
              <a:srgbClr val="009DA4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4" name="Connecteur droit 23">
            <a:extLst>
              <a:ext uri="{FF2B5EF4-FFF2-40B4-BE49-F238E27FC236}">
                <a16:creationId xmlns:a16="http://schemas.microsoft.com/office/drawing/2014/main" id="{F5F5F38C-9864-1F6F-ACF0-32843BAC7ECC}"/>
              </a:ext>
            </a:extLst>
          </p:cNvPr>
          <p:cNvCxnSpPr/>
          <p:nvPr/>
        </p:nvCxnSpPr>
        <p:spPr>
          <a:xfrm>
            <a:off x="276225" y="4003675"/>
            <a:ext cx="11450638" cy="0"/>
          </a:xfrm>
          <a:prstGeom prst="line">
            <a:avLst/>
          </a:prstGeom>
          <a:ln>
            <a:solidFill>
              <a:srgbClr val="009DA4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5" name="Connecteur droit 24">
            <a:extLst>
              <a:ext uri="{FF2B5EF4-FFF2-40B4-BE49-F238E27FC236}">
                <a16:creationId xmlns:a16="http://schemas.microsoft.com/office/drawing/2014/main" id="{F68DEC89-D2BD-7D08-E173-24FB8CEC8E47}"/>
              </a:ext>
            </a:extLst>
          </p:cNvPr>
          <p:cNvCxnSpPr>
            <a:cxnSpLocks/>
          </p:cNvCxnSpPr>
          <p:nvPr/>
        </p:nvCxnSpPr>
        <p:spPr>
          <a:xfrm flipH="1" flipV="1">
            <a:off x="2497138" y="1114425"/>
            <a:ext cx="15875" cy="5657850"/>
          </a:xfrm>
          <a:prstGeom prst="line">
            <a:avLst/>
          </a:prstGeom>
          <a:ln>
            <a:solidFill>
              <a:srgbClr val="009DA4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0" name="Connecteur droit 29">
            <a:extLst>
              <a:ext uri="{FF2B5EF4-FFF2-40B4-BE49-F238E27FC236}">
                <a16:creationId xmlns:a16="http://schemas.microsoft.com/office/drawing/2014/main" id="{4BEF4302-6AAF-ED1B-F333-2E6AD274F729}"/>
              </a:ext>
            </a:extLst>
          </p:cNvPr>
          <p:cNvCxnSpPr>
            <a:cxnSpLocks/>
          </p:cNvCxnSpPr>
          <p:nvPr/>
        </p:nvCxnSpPr>
        <p:spPr>
          <a:xfrm flipH="1" flipV="1">
            <a:off x="7424738" y="1114425"/>
            <a:ext cx="17462" cy="5657850"/>
          </a:xfrm>
          <a:prstGeom prst="line">
            <a:avLst/>
          </a:prstGeom>
          <a:ln>
            <a:solidFill>
              <a:srgbClr val="009DA4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21520" name="Image 12" descr="Une image contenant voiture, Véhicule terrestre, texte, véhicule&#10;&#10;Le contenu généré par l’IA peut être incorrect.">
            <a:extLst>
              <a:ext uri="{FF2B5EF4-FFF2-40B4-BE49-F238E27FC236}">
                <a16:creationId xmlns:a16="http://schemas.microsoft.com/office/drawing/2014/main" id="{2102D71D-CF12-51B0-1819-DC741702FCE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46525" y="4926013"/>
            <a:ext cx="1931988" cy="1931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21" name="Image 25" descr="Une image contenant véhicule, plein air, hélicoptère, ciel&#10;&#10;Le contenu généré par l’IA peut être incorrect.">
            <a:extLst>
              <a:ext uri="{FF2B5EF4-FFF2-40B4-BE49-F238E27FC236}">
                <a16:creationId xmlns:a16="http://schemas.microsoft.com/office/drawing/2014/main" id="{2F0B3703-93BA-CE0D-E321-6B323CE1B70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74138" y="4926013"/>
            <a:ext cx="1887537" cy="1889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pull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Image 2" descr="Une image contenant texte, capture d’écran, Police, logo&#10;&#10;Le contenu généré par l’IA peut être incorrect.">
            <a:extLst>
              <a:ext uri="{FF2B5EF4-FFF2-40B4-BE49-F238E27FC236}">
                <a16:creationId xmlns:a16="http://schemas.microsoft.com/office/drawing/2014/main" id="{99409DA9-2C8D-E79D-46FC-3ACF82E38CE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375" y="1795463"/>
            <a:ext cx="10785475" cy="4868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30" name="ZoneTexte 3">
            <a:extLst>
              <a:ext uri="{FF2B5EF4-FFF2-40B4-BE49-F238E27FC236}">
                <a16:creationId xmlns:a16="http://schemas.microsoft.com/office/drawing/2014/main" id="{9B5F4A8B-D405-55FE-BAF3-279B98AC80A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139363" y="6478588"/>
            <a:ext cx="1300162" cy="230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fr-CH" altLang="fr-FR" sz="900">
                <a:latin typeface="Segoe UI" panose="020B0502040204020203" pitchFamily="34" charset="0"/>
                <a:cs typeface="Segoe UI" panose="020B0502040204020203" pitchFamily="34" charset="0"/>
              </a:rPr>
              <a:t>Source : AFF, 2026</a:t>
            </a:r>
          </a:p>
        </p:txBody>
      </p:sp>
      <p:sp>
        <p:nvSpPr>
          <p:cNvPr id="22531" name="Titre 1">
            <a:extLst>
              <a:ext uri="{FF2B5EF4-FFF2-40B4-BE49-F238E27FC236}">
                <a16:creationId xmlns:a16="http://schemas.microsoft.com/office/drawing/2014/main" id="{96CAA420-311D-DC1B-FBAD-1F0078520FA6}"/>
              </a:ext>
            </a:extLst>
          </p:cNvPr>
          <p:cNvSpPr txBox="1">
            <a:spLocks/>
          </p:cNvSpPr>
          <p:nvPr/>
        </p:nvSpPr>
        <p:spPr bwMode="auto">
          <a:xfrm>
            <a:off x="1179513" y="296863"/>
            <a:ext cx="9853612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fr-FR" altLang="fr-FR" sz="4800" b="1">
                <a:latin typeface="Georgia" panose="02040502050405020303" pitchFamily="18" charset="0"/>
              </a:rPr>
              <a:t>Les </a:t>
            </a:r>
            <a:r>
              <a:rPr lang="fr-FR" altLang="fr-FR" sz="4800" b="1">
                <a:solidFill>
                  <a:srgbClr val="009DA4"/>
                </a:solidFill>
                <a:latin typeface="Georgia" panose="02040502050405020303" pitchFamily="18" charset="0"/>
              </a:rPr>
              <a:t>dépenses </a:t>
            </a:r>
            <a:r>
              <a:rPr lang="fr-FR" altLang="fr-FR" sz="4800" b="1">
                <a:latin typeface="Georgia" panose="02040502050405020303" pitchFamily="18" charset="0"/>
              </a:rPr>
              <a:t>de la Confédération</a:t>
            </a:r>
            <a:endParaRPr lang="fr-FR" altLang="fr-FR" sz="4800" b="1">
              <a:solidFill>
                <a:srgbClr val="009DA4"/>
              </a:solidFill>
              <a:latin typeface="Georgia" panose="02040502050405020303" pitchFamily="18" charset="0"/>
            </a:endParaRPr>
          </a:p>
        </p:txBody>
      </p:sp>
    </p:spTree>
  </p:cSld>
  <p:clrMapOvr>
    <a:masterClrMapping/>
  </p:clrMapOvr>
  <p:transition spd="med">
    <p:pull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Image 2" descr="Une image contenant texte, capture d’écran, Police, nombre&#10;&#10;Le contenu généré par l’IA peut être incorrect.">
            <a:extLst>
              <a:ext uri="{FF2B5EF4-FFF2-40B4-BE49-F238E27FC236}">
                <a16:creationId xmlns:a16="http://schemas.microsoft.com/office/drawing/2014/main" id="{39B3D9B0-0057-6D0E-FF4C-4B206135959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4650" y="860425"/>
            <a:ext cx="8902700" cy="5891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554" name="Titre 1">
            <a:extLst>
              <a:ext uri="{FF2B5EF4-FFF2-40B4-BE49-F238E27FC236}">
                <a16:creationId xmlns:a16="http://schemas.microsoft.com/office/drawing/2014/main" id="{714EF9C5-F1B1-813B-620C-5BC35765C598}"/>
              </a:ext>
            </a:extLst>
          </p:cNvPr>
          <p:cNvSpPr txBox="1">
            <a:spLocks/>
          </p:cNvSpPr>
          <p:nvPr/>
        </p:nvSpPr>
        <p:spPr bwMode="auto">
          <a:xfrm>
            <a:off x="1179513" y="-69850"/>
            <a:ext cx="9853612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fr-FR" altLang="fr-FR" sz="4800" b="1">
                <a:latin typeface="Georgia" panose="02040502050405020303" pitchFamily="18" charset="0"/>
              </a:rPr>
              <a:t>Les </a:t>
            </a:r>
            <a:r>
              <a:rPr lang="fr-FR" altLang="fr-FR" sz="4800" b="1">
                <a:solidFill>
                  <a:srgbClr val="009DA4"/>
                </a:solidFill>
                <a:latin typeface="Georgia" panose="02040502050405020303" pitchFamily="18" charset="0"/>
              </a:rPr>
              <a:t>assurances </a:t>
            </a:r>
            <a:r>
              <a:rPr lang="fr-FR" altLang="fr-FR" sz="4800" b="1">
                <a:latin typeface="Georgia" panose="02040502050405020303" pitchFamily="18" charset="0"/>
              </a:rPr>
              <a:t>sociales</a:t>
            </a:r>
            <a:endParaRPr lang="fr-FR" altLang="fr-FR" sz="4800" b="1">
              <a:solidFill>
                <a:srgbClr val="009DA4"/>
              </a:solidFill>
              <a:latin typeface="Georgia" panose="02040502050405020303" pitchFamily="18" charset="0"/>
            </a:endParaRPr>
          </a:p>
        </p:txBody>
      </p:sp>
      <p:sp>
        <p:nvSpPr>
          <p:cNvPr id="23555" name="ZoneTexte 4">
            <a:extLst>
              <a:ext uri="{FF2B5EF4-FFF2-40B4-BE49-F238E27FC236}">
                <a16:creationId xmlns:a16="http://schemas.microsoft.com/office/drawing/2014/main" id="{2A0D0749-0289-83E0-6D60-CB5575E6590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515475" y="6670675"/>
            <a:ext cx="1300163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fr-CH" altLang="fr-FR" sz="900">
                <a:latin typeface="Segoe UI" panose="020B0502040204020203" pitchFamily="34" charset="0"/>
                <a:cs typeface="Segoe UI" panose="020B0502040204020203" pitchFamily="34" charset="0"/>
              </a:rPr>
              <a:t>Source: AFF, 2026</a:t>
            </a:r>
          </a:p>
        </p:txBody>
      </p:sp>
    </p:spTree>
  </p:cSld>
  <p:clrMapOvr>
    <a:masterClrMapping/>
  </p:clrMapOvr>
  <p:transition spd="med">
    <p:pull/>
  </p:transition>
</p:sld>
</file>

<file path=ppt/theme/theme1.xml><?xml version="1.0" encoding="utf-8"?>
<a:theme xmlns:a="http://schemas.openxmlformats.org/drawingml/2006/main" name="Thème Office">
  <a:themeElements>
    <a:clrScheme name="Bureau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Bureau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Bureau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hèm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Bureau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Bureau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2846</Words>
  <Application>Microsoft Macintosh PowerPoint</Application>
  <PresentationFormat>Grand écran</PresentationFormat>
  <Paragraphs>247</Paragraphs>
  <Slides>67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6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67</vt:i4>
      </vt:variant>
    </vt:vector>
  </HeadingPairs>
  <TitlesOfParts>
    <vt:vector size="74" baseType="lpstr">
      <vt:lpstr>Arial</vt:lpstr>
      <vt:lpstr>Arial Rounded MT Bold</vt:lpstr>
      <vt:lpstr>Calibri</vt:lpstr>
      <vt:lpstr>Georgia</vt:lpstr>
      <vt:lpstr>Segoe UI</vt:lpstr>
      <vt:lpstr>Times New Roman</vt:lpstr>
      <vt:lpstr>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La Suisse, un paradis fiscal ?</vt:lpstr>
      <vt:lpstr>La péréquation financière</vt:lpstr>
      <vt:lpstr>La péréquation financière</vt:lpstr>
      <vt:lpstr>La dette publique</vt:lpstr>
      <vt:lpstr>Le solde budgétaire public</vt:lpstr>
      <vt:lpstr>Présentation PowerPoint</vt:lpstr>
      <vt:lpstr>Les trois rôles de l’État</vt:lpstr>
      <vt:lpstr>L’histoire de la démocratie</vt:lpstr>
      <vt:lpstr>Les formes de démocratie</vt:lpstr>
      <vt:lpstr>Les moyens de limiter le pouvoir de l’État</vt:lpstr>
      <vt:lpstr>Les droits fondamentaux</vt:lpstr>
      <vt:lpstr>Les droits fondamentaux</vt:lpstr>
      <vt:lpstr>Présentation PowerPoint</vt:lpstr>
      <vt:lpstr>Le fédéralisme</vt:lpstr>
      <vt:lpstr>Le fédéralisme</vt:lpstr>
      <vt:lpstr>La séparation des pouvoirs</vt:lpstr>
      <vt:lpstr>La séparation des pouvoirs</vt:lpstr>
      <vt:lpstr>Le système politique suisse</vt:lpstr>
      <vt:lpstr>Présentation PowerPoint</vt:lpstr>
      <vt:lpstr>Le pouvoir exécutif</vt:lpstr>
      <vt:lpstr>Présentation PowerPoint</vt:lpstr>
      <vt:lpstr>Présentation PowerPoint</vt:lpstr>
      <vt:lpstr>Le pouvoir législatif</vt:lpstr>
      <vt:lpstr>Présentation PowerPoint</vt:lpstr>
      <vt:lpstr>Présentation PowerPoint</vt:lpstr>
      <vt:lpstr>Le pouvoir judiciaire</vt:lpstr>
      <vt:lpstr>Présentation PowerPoint</vt:lpstr>
      <vt:lpstr>Présentation PowerPoint</vt:lpstr>
      <vt:lpstr>Présentation PowerPoint</vt:lpstr>
      <vt:lpstr>Les modes de scrutin</vt:lpstr>
      <vt:lpstr>Le scrutin majoritaire</vt:lpstr>
      <vt:lpstr>Le scrutin proportionnel</vt:lpstr>
      <vt:lpstr>Comment modifier un bulletin de vote</vt:lpstr>
      <vt:lpstr>Les erreurs à ne pas faire</vt:lpstr>
      <vt:lpstr>Les erreurs à ne pas faire</vt:lpstr>
      <vt:lpstr>Les partis politiques</vt:lpstr>
      <vt:lpstr>Les partis politiques</vt:lpstr>
      <vt:lpstr>Présentation PowerPoint</vt:lpstr>
      <vt:lpstr>Présentation PowerPoint</vt:lpstr>
      <vt:lpstr>Présentation PowerPoint</vt:lpstr>
      <vt:lpstr>L’Union européenne</vt:lpstr>
      <vt:lpstr>L’Organisation des nations unies</vt:lpstr>
      <vt:lpstr>Présentation PowerPoint</vt:lpstr>
      <vt:lpstr>Présentation PowerPoint</vt:lpstr>
      <vt:lpstr>Le circuit national</vt:lpstr>
      <vt:lpstr>Le circuit national</vt:lpstr>
      <vt:lpstr>L’approche par la production</vt:lpstr>
      <vt:lpstr>L’approche par les revenus</vt:lpstr>
      <vt:lpstr>L’approche par les dépenses</vt:lpstr>
      <vt:lpstr>Le circuit national</vt:lpstr>
      <vt:lpstr>La séquence des comptes nationaux (en mios de CHF)</vt:lpstr>
      <vt:lpstr>Les limites du PIB</vt:lpstr>
      <vt:lpstr>L’approche économique du bonheur</vt:lpstr>
    </vt:vector>
  </TitlesOfParts>
  <Company>Université de Fribourg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CIVISME</dc:title>
  <dc:creator>Luca Togni</dc:creator>
  <cp:lastModifiedBy>Alice Micheau</cp:lastModifiedBy>
  <cp:revision>278</cp:revision>
  <cp:lastPrinted>2026-01-18T22:04:22Z</cp:lastPrinted>
  <dcterms:created xsi:type="dcterms:W3CDTF">2011-12-02T22:21:01Z</dcterms:created>
  <dcterms:modified xsi:type="dcterms:W3CDTF">2026-08-26T13:32:32Z</dcterms:modified>
</cp:coreProperties>
</file>