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compatMode="1" saveSubsetFonts="1" autoCompressPictures="0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1163" r:id="rId2"/>
    <p:sldId id="1157" r:id="rId3"/>
    <p:sldId id="1159" r:id="rId4"/>
    <p:sldId id="962" r:id="rId5"/>
    <p:sldId id="1191" r:id="rId6"/>
    <p:sldId id="1177" r:id="rId7"/>
    <p:sldId id="1164" r:id="rId8"/>
    <p:sldId id="1165" r:id="rId9"/>
    <p:sldId id="1166" r:id="rId10"/>
    <p:sldId id="1168" r:id="rId11"/>
    <p:sldId id="526" r:id="rId12"/>
    <p:sldId id="1172" r:id="rId13"/>
    <p:sldId id="511" r:id="rId14"/>
    <p:sldId id="1173" r:id="rId15"/>
    <p:sldId id="1096" r:id="rId16"/>
    <p:sldId id="1167" r:id="rId17"/>
    <p:sldId id="1170" r:id="rId18"/>
    <p:sldId id="1171" r:id="rId19"/>
    <p:sldId id="702" r:id="rId20"/>
    <p:sldId id="1174" r:id="rId21"/>
    <p:sldId id="1176" r:id="rId22"/>
    <p:sldId id="1180" r:id="rId23"/>
    <p:sldId id="1179" r:id="rId24"/>
    <p:sldId id="1175" r:id="rId25"/>
    <p:sldId id="1182" r:id="rId26"/>
    <p:sldId id="637" r:id="rId27"/>
    <p:sldId id="642" r:id="rId28"/>
    <p:sldId id="1183" r:id="rId29"/>
    <p:sldId id="1178" r:id="rId30"/>
    <p:sldId id="1184" r:id="rId31"/>
    <p:sldId id="1185" r:id="rId32"/>
    <p:sldId id="1186" r:id="rId33"/>
    <p:sldId id="696" r:id="rId34"/>
    <p:sldId id="697" r:id="rId35"/>
    <p:sldId id="1189" r:id="rId36"/>
    <p:sldId id="1187" r:id="rId37"/>
    <p:sldId id="343" r:id="rId38"/>
    <p:sldId id="344" r:id="rId39"/>
    <p:sldId id="266" r:id="rId40"/>
    <p:sldId id="353" r:id="rId41"/>
    <p:sldId id="354" r:id="rId42"/>
    <p:sldId id="1188" r:id="rId43"/>
    <p:sldId id="1088" r:id="rId44"/>
    <p:sldId id="1097" r:id="rId45"/>
    <p:sldId id="1190" r:id="rId46"/>
    <p:sldId id="737" r:id="rId47"/>
  </p:sldIdLst>
  <p:sldSz cx="12192000" cy="6858000"/>
  <p:notesSz cx="6797675" cy="9872663"/>
  <p:defaultTextStyle>
    <a:defPPr>
      <a:defRPr lang="fr-FR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40" autoAdjust="0"/>
    <p:restoredTop sz="87534" autoAdjust="0"/>
  </p:normalViewPr>
  <p:slideViewPr>
    <p:cSldViewPr snapToGrid="0" snapToObjects="1">
      <p:cViewPr varScale="1">
        <p:scale>
          <a:sx n="106" d="100"/>
          <a:sy n="106" d="100"/>
        </p:scale>
        <p:origin x="896" y="1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>
            <a:extLst>
              <a:ext uri="{FF2B5EF4-FFF2-40B4-BE49-F238E27FC236}">
                <a16:creationId xmlns:a16="http://schemas.microsoft.com/office/drawing/2014/main" id="{F40A3967-F6FA-867B-F07D-A09EDB69974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58723" name="Rectangle 3">
            <a:extLst>
              <a:ext uri="{FF2B5EF4-FFF2-40B4-BE49-F238E27FC236}">
                <a16:creationId xmlns:a16="http://schemas.microsoft.com/office/drawing/2014/main" id="{696A82EE-41C1-2968-06EE-3ED5D3804840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3825EB1B-46CD-804E-A1CB-20C4EECD1BAF}" type="datetime1">
              <a:rPr lang="fr-FR"/>
              <a:pPr>
                <a:defRPr/>
              </a:pPr>
              <a:t>26/08/2026</a:t>
            </a:fld>
            <a:endParaRPr lang="fr-FR"/>
          </a:p>
        </p:txBody>
      </p:sp>
      <p:sp>
        <p:nvSpPr>
          <p:cNvPr id="158724" name="Rectangle 4">
            <a:extLst>
              <a:ext uri="{FF2B5EF4-FFF2-40B4-BE49-F238E27FC236}">
                <a16:creationId xmlns:a16="http://schemas.microsoft.com/office/drawing/2014/main" id="{0CC28C94-4DC6-2BAB-D53E-22439638E6B7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7363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58725" name="Rectangle 5">
            <a:extLst>
              <a:ext uri="{FF2B5EF4-FFF2-40B4-BE49-F238E27FC236}">
                <a16:creationId xmlns:a16="http://schemas.microsoft.com/office/drawing/2014/main" id="{0DDA44C1-8512-AD94-EBD8-57D0C7A70697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377363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6A23DFAF-B332-4143-80C1-A32ED7DA28E2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5F9183A3-F39E-1511-754B-BC4782736BD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304A00B-9FAA-A044-0FA7-838D8D27897A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644890C6-D510-6C44-AAA3-02AC49345939}" type="datetime1">
              <a:rPr lang="fr-FR"/>
              <a:pPr>
                <a:defRPr/>
              </a:pPr>
              <a:t>26/08/2026</a:t>
            </a:fld>
            <a:endParaRPr lang="fr-FR"/>
          </a:p>
        </p:txBody>
      </p:sp>
      <p:sp>
        <p:nvSpPr>
          <p:cNvPr id="4" name="Espace réservé de l'image des diapositives 3">
            <a:extLst>
              <a:ext uri="{FF2B5EF4-FFF2-40B4-BE49-F238E27FC236}">
                <a16:creationId xmlns:a16="http://schemas.microsoft.com/office/drawing/2014/main" id="{52FA8170-ECD3-DB91-3654-4F33AED061E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1125" y="741363"/>
            <a:ext cx="6577013" cy="37004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>
            <a:extLst>
              <a:ext uri="{FF2B5EF4-FFF2-40B4-BE49-F238E27FC236}">
                <a16:creationId xmlns:a16="http://schemas.microsoft.com/office/drawing/2014/main" id="{D79C798F-154E-8377-2384-92A17177E3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9450" y="4689475"/>
            <a:ext cx="5438775" cy="44434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fr-CH" noProof="0"/>
              <a:t>Cliquez pour modifier les styles du texte du masque</a:t>
            </a:r>
          </a:p>
          <a:p>
            <a:pPr lvl="1"/>
            <a:r>
              <a:rPr lang="fr-CH" noProof="0"/>
              <a:t>Deuxième niveau</a:t>
            </a:r>
          </a:p>
          <a:p>
            <a:pPr lvl="2"/>
            <a:r>
              <a:rPr lang="fr-CH" noProof="0"/>
              <a:t>Troisième niveau</a:t>
            </a:r>
          </a:p>
          <a:p>
            <a:pPr lvl="3"/>
            <a:r>
              <a:rPr lang="fr-CH" noProof="0"/>
              <a:t>Quatrième niveau</a:t>
            </a:r>
          </a:p>
          <a:p>
            <a:pPr lvl="4"/>
            <a:r>
              <a:rPr lang="fr-CH" noProof="0"/>
              <a:t>Cinquième niveau</a:t>
            </a:r>
            <a:endParaRPr lang="fr-FR" noProof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B76CE10-4385-2FBA-27D9-E16B031BCCA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377363"/>
            <a:ext cx="294640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5F170E3-4335-0CE1-3A89-8C8A925E40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49688" y="9377363"/>
            <a:ext cx="2946400" cy="49371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A912740E-0AE9-6D4B-8296-4BA138B96CAD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ＭＳ Ｐゴシック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Espace réservé de l'image des diapositives 1">
            <a:extLst>
              <a:ext uri="{FF2B5EF4-FFF2-40B4-BE49-F238E27FC236}">
                <a16:creationId xmlns:a16="http://schemas.microsoft.com/office/drawing/2014/main" id="{099121C4-B468-229B-B410-B9207131E7D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2" name="Espace réservé des notes 2">
            <a:extLst>
              <a:ext uri="{FF2B5EF4-FFF2-40B4-BE49-F238E27FC236}">
                <a16:creationId xmlns:a16="http://schemas.microsoft.com/office/drawing/2014/main" id="{785BCF50-A30E-495B-3082-2C86E1A4CED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/>
          </a:p>
        </p:txBody>
      </p:sp>
      <p:sp>
        <p:nvSpPr>
          <p:cNvPr id="66563" name="Espace réservé du numéro de diapositive 3">
            <a:extLst>
              <a:ext uri="{FF2B5EF4-FFF2-40B4-BE49-F238E27FC236}">
                <a16:creationId xmlns:a16="http://schemas.microsoft.com/office/drawing/2014/main" id="{B9014A41-1955-A629-708C-1C4293207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C337040B-17D0-3A45-BEC2-C289BCF67673}" type="slidenum">
              <a:rPr lang="fr-FR" altLang="fr-FR" smtClean="0">
                <a:latin typeface="Calibri" panose="020F0502020204030204" pitchFamily="34" charset="0"/>
              </a:rPr>
              <a:pPr/>
              <a:t>14</a:t>
            </a:fld>
            <a:endParaRPr lang="fr-FR" altLang="fr-FR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Espace réservé de l'image des diapositives 1">
            <a:extLst>
              <a:ext uri="{FF2B5EF4-FFF2-40B4-BE49-F238E27FC236}">
                <a16:creationId xmlns:a16="http://schemas.microsoft.com/office/drawing/2014/main" id="{DE7565DC-4501-E89D-77A9-0C8FD6906B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2" name="Espace réservé des notes 2">
            <a:extLst>
              <a:ext uri="{FF2B5EF4-FFF2-40B4-BE49-F238E27FC236}">
                <a16:creationId xmlns:a16="http://schemas.microsoft.com/office/drawing/2014/main" id="{0B584BAA-F50E-B052-2EB1-33880BB374F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CH" altLang="fr-FR"/>
          </a:p>
        </p:txBody>
      </p:sp>
      <p:sp>
        <p:nvSpPr>
          <p:cNvPr id="30723" name="Espace réservé du numéro de diapositive 3">
            <a:extLst>
              <a:ext uri="{FF2B5EF4-FFF2-40B4-BE49-F238E27FC236}">
                <a16:creationId xmlns:a16="http://schemas.microsoft.com/office/drawing/2014/main" id="{3EDCCA17-223D-19F3-15FF-69403D935F8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2B9D134D-F51A-F74F-B58C-274CD1AA9518}" type="slidenum">
              <a:rPr lang="fr-FR" altLang="fr-FR" smtClean="0">
                <a:latin typeface="Calibri" panose="020F0502020204030204" pitchFamily="34" charset="0"/>
              </a:rPr>
              <a:pPr/>
              <a:t>15</a:t>
            </a:fld>
            <a:endParaRPr lang="fr-FR" altLang="fr-FR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Espace réservé de l'image des diapositives 1">
            <a:extLst>
              <a:ext uri="{FF2B5EF4-FFF2-40B4-BE49-F238E27FC236}">
                <a16:creationId xmlns:a16="http://schemas.microsoft.com/office/drawing/2014/main" id="{809B1919-CD23-14F4-8857-DDF5C706B2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7586" name="Espace réservé des notes 2">
            <a:extLst>
              <a:ext uri="{FF2B5EF4-FFF2-40B4-BE49-F238E27FC236}">
                <a16:creationId xmlns:a16="http://schemas.microsoft.com/office/drawing/2014/main" id="{A9777EF9-A1C1-0B39-B55A-C699737B9CC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/>
          </a:p>
        </p:txBody>
      </p:sp>
      <p:sp>
        <p:nvSpPr>
          <p:cNvPr id="67587" name="Espace réservé du numéro de diapositive 3">
            <a:extLst>
              <a:ext uri="{FF2B5EF4-FFF2-40B4-BE49-F238E27FC236}">
                <a16:creationId xmlns:a16="http://schemas.microsoft.com/office/drawing/2014/main" id="{192A6449-5901-7E43-319E-2DCCEEE326F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B7245DE8-0EED-B54B-A708-1E4099B930FA}" type="slidenum">
              <a:rPr lang="fr-FR" altLang="fr-FR" smtClean="0">
                <a:latin typeface="Calibri" panose="020F0502020204030204" pitchFamily="34" charset="0"/>
              </a:rPr>
              <a:pPr/>
              <a:t>17</a:t>
            </a:fld>
            <a:endParaRPr lang="fr-FR" altLang="fr-FR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Espace réservé de l'image des diapositives 1">
            <a:extLst>
              <a:ext uri="{FF2B5EF4-FFF2-40B4-BE49-F238E27FC236}">
                <a16:creationId xmlns:a16="http://schemas.microsoft.com/office/drawing/2014/main" id="{C71301E8-2244-89BC-01C0-038BE042035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0" name="Espace réservé des notes 2">
            <a:extLst>
              <a:ext uri="{FF2B5EF4-FFF2-40B4-BE49-F238E27FC236}">
                <a16:creationId xmlns:a16="http://schemas.microsoft.com/office/drawing/2014/main" id="{6F2469A9-00F8-FCAB-38EA-B974ACFB434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/>
          </a:p>
        </p:txBody>
      </p:sp>
      <p:sp>
        <p:nvSpPr>
          <p:cNvPr id="68611" name="Espace réservé du numéro de diapositive 3">
            <a:extLst>
              <a:ext uri="{FF2B5EF4-FFF2-40B4-BE49-F238E27FC236}">
                <a16:creationId xmlns:a16="http://schemas.microsoft.com/office/drawing/2014/main" id="{52530102-E67C-A0A8-9BEF-30C49EC573B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EF942D62-A5D6-8E44-9A26-F97B0B9CC1B5}" type="slidenum">
              <a:rPr lang="fr-FR" altLang="fr-FR" smtClean="0">
                <a:latin typeface="Calibri" panose="020F0502020204030204" pitchFamily="34" charset="0"/>
              </a:rPr>
              <a:pPr/>
              <a:t>23</a:t>
            </a:fld>
            <a:endParaRPr lang="fr-FR" altLang="fr-FR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Espace réservé de l'image des diapositives 1">
            <a:extLst>
              <a:ext uri="{FF2B5EF4-FFF2-40B4-BE49-F238E27FC236}">
                <a16:creationId xmlns:a16="http://schemas.microsoft.com/office/drawing/2014/main" id="{96FB9DC0-4064-F751-643E-94D95422FFC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4" name="Espace réservé des notes 2">
            <a:extLst>
              <a:ext uri="{FF2B5EF4-FFF2-40B4-BE49-F238E27FC236}">
                <a16:creationId xmlns:a16="http://schemas.microsoft.com/office/drawing/2014/main" id="{83F039B8-3A88-E5F1-7394-ABA5F81DE07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CH" altLang="fr-FR"/>
          </a:p>
        </p:txBody>
      </p:sp>
      <p:sp>
        <p:nvSpPr>
          <p:cNvPr id="44035" name="Espace réservé du numéro de diapositive 3">
            <a:extLst>
              <a:ext uri="{FF2B5EF4-FFF2-40B4-BE49-F238E27FC236}">
                <a16:creationId xmlns:a16="http://schemas.microsoft.com/office/drawing/2014/main" id="{BBE6B4F7-AFB3-A4FA-133E-52359A15B20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3D42987C-6E23-C347-ACA7-5C4756C5EF81}" type="slidenum">
              <a:rPr lang="fr-FR" altLang="fr-FR" smtClean="0">
                <a:latin typeface="Calibri" panose="020F0502020204030204" pitchFamily="34" charset="0"/>
              </a:rPr>
              <a:pPr/>
              <a:t>27</a:t>
            </a:fld>
            <a:endParaRPr lang="fr-FR" altLang="fr-FR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Espace réservé de l'image des diapositives 1">
            <a:extLst>
              <a:ext uri="{FF2B5EF4-FFF2-40B4-BE49-F238E27FC236}">
                <a16:creationId xmlns:a16="http://schemas.microsoft.com/office/drawing/2014/main" id="{D704EE44-78BB-7D8E-913C-BA21AE6C5AD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4" name="Espace réservé des notes 2">
            <a:extLst>
              <a:ext uri="{FF2B5EF4-FFF2-40B4-BE49-F238E27FC236}">
                <a16:creationId xmlns:a16="http://schemas.microsoft.com/office/drawing/2014/main" id="{AC4F03EF-9B82-836B-7C7B-928E6BE92C3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/>
          </a:p>
        </p:txBody>
      </p:sp>
      <p:sp>
        <p:nvSpPr>
          <p:cNvPr id="69635" name="Espace réservé du numéro de diapositive 3">
            <a:extLst>
              <a:ext uri="{FF2B5EF4-FFF2-40B4-BE49-F238E27FC236}">
                <a16:creationId xmlns:a16="http://schemas.microsoft.com/office/drawing/2014/main" id="{EC5F351A-7F98-A162-4793-D221146C318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2211AD69-1BEC-D242-A4FC-17E728055D3C}" type="slidenum">
              <a:rPr lang="fr-FR" altLang="fr-FR" smtClean="0">
                <a:latin typeface="Calibri" panose="020F0502020204030204" pitchFamily="34" charset="0"/>
              </a:rPr>
              <a:pPr/>
              <a:t>32</a:t>
            </a:fld>
            <a:endParaRPr lang="fr-FR" altLang="fr-FR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Espace réservé de l'image des diapositives 1">
            <a:extLst>
              <a:ext uri="{FF2B5EF4-FFF2-40B4-BE49-F238E27FC236}">
                <a16:creationId xmlns:a16="http://schemas.microsoft.com/office/drawing/2014/main" id="{F64CE8E2-E89A-3F62-9435-68A388607BC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8" name="Espace réservé des notes 2">
            <a:extLst>
              <a:ext uri="{FF2B5EF4-FFF2-40B4-BE49-F238E27FC236}">
                <a16:creationId xmlns:a16="http://schemas.microsoft.com/office/drawing/2014/main" id="{E59FE370-0FA5-4934-E93A-4C1A825F433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CH" altLang="fr-FR"/>
          </a:p>
        </p:txBody>
      </p:sp>
      <p:sp>
        <p:nvSpPr>
          <p:cNvPr id="55299" name="Espace réservé du numéro de diapositive 3">
            <a:extLst>
              <a:ext uri="{FF2B5EF4-FFF2-40B4-BE49-F238E27FC236}">
                <a16:creationId xmlns:a16="http://schemas.microsoft.com/office/drawing/2014/main" id="{D60E55AC-18E8-B817-8E76-35C93DB5525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D94CBABA-F2CC-C14E-BB17-4A6BAEDC8315}" type="slidenum">
              <a:rPr lang="fr-CH" altLang="fr-FR" smtClean="0">
                <a:latin typeface="Calibri" panose="020F0502020204030204" pitchFamily="34" charset="0"/>
              </a:rPr>
              <a:pPr/>
              <a:t>37</a:t>
            </a:fld>
            <a:endParaRPr lang="fr-CH" altLang="fr-FR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Espace réservé de l'image des diapositives 1">
            <a:extLst>
              <a:ext uri="{FF2B5EF4-FFF2-40B4-BE49-F238E27FC236}">
                <a16:creationId xmlns:a16="http://schemas.microsoft.com/office/drawing/2014/main" id="{FCB914B1-FA8D-F0DD-55CE-2CF9B5D2D6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6" name="Espace réservé des notes 2">
            <a:extLst>
              <a:ext uri="{FF2B5EF4-FFF2-40B4-BE49-F238E27FC236}">
                <a16:creationId xmlns:a16="http://schemas.microsoft.com/office/drawing/2014/main" id="{E21A1EB0-4DF9-4C6F-B3ED-F837C627538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CH" altLang="fr-FR"/>
          </a:p>
        </p:txBody>
      </p:sp>
      <p:sp>
        <p:nvSpPr>
          <p:cNvPr id="57347" name="Espace réservé du numéro de diapositive 3">
            <a:extLst>
              <a:ext uri="{FF2B5EF4-FFF2-40B4-BE49-F238E27FC236}">
                <a16:creationId xmlns:a16="http://schemas.microsoft.com/office/drawing/2014/main" id="{B150A401-852F-70A2-A0BD-B37104EDB46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018F16A1-8683-4A49-A43A-7E0210681C8D}" type="slidenum">
              <a:rPr lang="fr-CH" altLang="fr-FR" smtClean="0">
                <a:latin typeface="Calibri" panose="020F0502020204030204" pitchFamily="34" charset="0"/>
              </a:rPr>
              <a:pPr/>
              <a:t>38</a:t>
            </a:fld>
            <a:endParaRPr lang="fr-CH" altLang="fr-FR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fr-CH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H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C0A35B9-BA0B-A1A3-72E2-83E584B4C4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7EA31A-7D95-024B-9934-A3BBF0A7DA28}" type="datetime1">
              <a:rPr lang="fr-FR"/>
              <a:pPr>
                <a:defRPr/>
              </a:pPr>
              <a:t>26/08/2026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D97F8A2-4C21-A6BB-8B45-34A57E09F4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D679DE-5C49-3E9D-3A4F-4D8236B77A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79F969-CF3E-7B41-B571-CCF7B482DB14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457377706"/>
      </p:ext>
    </p:extLst>
  </p:cSld>
  <p:clrMapOvr>
    <a:masterClrMapping/>
  </p:clrMapOvr>
  <p:transition spd="med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H"/>
              <a:t>Cliquez pour modifier les styles du texte du masque</a:t>
            </a:r>
          </a:p>
          <a:p>
            <a:pPr lvl="1"/>
            <a:r>
              <a:rPr lang="fr-CH"/>
              <a:t>Deuxième niveau</a:t>
            </a:r>
          </a:p>
          <a:p>
            <a:pPr lvl="2"/>
            <a:r>
              <a:rPr lang="fr-CH"/>
              <a:t>Troisième niveau</a:t>
            </a:r>
          </a:p>
          <a:p>
            <a:pPr lvl="3"/>
            <a:r>
              <a:rPr lang="fr-CH"/>
              <a:t>Quatrième niveau</a:t>
            </a:r>
          </a:p>
          <a:p>
            <a:pPr lvl="4"/>
            <a:r>
              <a:rPr lang="fr-CH"/>
              <a:t>Cinquième niveau</a:t>
            </a:r>
            <a:endParaRPr lang="fr-FR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C837EEF-BEE2-17C0-AAF4-C20D8DD175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D599D0-BCAD-F649-A9CC-492323A2A625}" type="datetime1">
              <a:rPr lang="fr-FR"/>
              <a:pPr>
                <a:defRPr/>
              </a:pPr>
              <a:t>26/08/2026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A13390D-B9DE-551A-ABCE-9035166B7E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20995FF-9A6F-AC98-5454-99F46D97B0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FA4B41-6F2D-0142-ABD9-28716388EBF7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676429509"/>
      </p:ext>
    </p:extLst>
  </p:cSld>
  <p:clrMapOvr>
    <a:masterClrMapping/>
  </p:clrMapOvr>
  <p:transition spd="med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CH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CH"/>
              <a:t>Cliquez pour modifier les styles du texte du masque</a:t>
            </a:r>
          </a:p>
          <a:p>
            <a:pPr lvl="1"/>
            <a:r>
              <a:rPr lang="fr-CH"/>
              <a:t>Deuxième niveau</a:t>
            </a:r>
          </a:p>
          <a:p>
            <a:pPr lvl="2"/>
            <a:r>
              <a:rPr lang="fr-CH"/>
              <a:t>Troisième niveau</a:t>
            </a:r>
          </a:p>
          <a:p>
            <a:pPr lvl="3"/>
            <a:r>
              <a:rPr lang="fr-CH"/>
              <a:t>Quatrième niveau</a:t>
            </a:r>
          </a:p>
          <a:p>
            <a:pPr lvl="4"/>
            <a:r>
              <a:rPr lang="fr-CH"/>
              <a:t>Cinquième niveau</a:t>
            </a:r>
            <a:endParaRPr lang="fr-FR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FA4422A-5E72-416F-46A8-96AC3F92D1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39AA6E-821F-0C44-8D43-FF415DCAC2E1}" type="datetime1">
              <a:rPr lang="fr-FR"/>
              <a:pPr>
                <a:defRPr/>
              </a:pPr>
              <a:t>26/08/2026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1D08EEE-838D-49F4-DE1B-A9DC493319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B978DB8-086D-3576-4DDB-72D10E878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FFDE44-1F17-0E44-883E-5DD79E693F65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159101670"/>
      </p:ext>
    </p:extLst>
  </p:cSld>
  <p:clrMapOvr>
    <a:masterClrMapping/>
  </p:clrMapOvr>
  <p:transition spd="med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H"/>
              <a:t>Cliquez pour modifier les styles du texte du masque</a:t>
            </a:r>
          </a:p>
          <a:p>
            <a:pPr lvl="1"/>
            <a:r>
              <a:rPr lang="fr-CH"/>
              <a:t>Deuxième niveau</a:t>
            </a:r>
          </a:p>
          <a:p>
            <a:pPr lvl="2"/>
            <a:r>
              <a:rPr lang="fr-CH"/>
              <a:t>Troisième niveau</a:t>
            </a:r>
          </a:p>
          <a:p>
            <a:pPr lvl="3"/>
            <a:r>
              <a:rPr lang="fr-CH"/>
              <a:t>Quatrième niveau</a:t>
            </a:r>
          </a:p>
          <a:p>
            <a:pPr lvl="4"/>
            <a:r>
              <a:rPr lang="fr-CH"/>
              <a:t>Cinquième niveau</a:t>
            </a:r>
            <a:endParaRPr lang="fr-FR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3048F41-A2A2-0419-7988-16D09C49CC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A7615-B49E-7543-85AC-EFACE0EB8069}" type="datetime1">
              <a:rPr lang="fr-FR"/>
              <a:pPr>
                <a:defRPr/>
              </a:pPr>
              <a:t>26/08/2026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A62B95C-8E1B-9072-9847-62C355B648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6D77323-961E-64D7-46A8-68C92834C0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E8A7D-1A68-344E-8061-75B411EB6E7F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251499173"/>
      </p:ext>
    </p:extLst>
  </p:cSld>
  <p:clrMapOvr>
    <a:masterClrMapping/>
  </p:clrMapOvr>
  <p:transition spd="med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CH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CH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E8CCCD3-C6C9-D16D-53D8-311FFA8777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3A2D14-EB0B-D94D-8A32-542CA48581E3}" type="datetime1">
              <a:rPr lang="fr-FR"/>
              <a:pPr>
                <a:defRPr/>
              </a:pPr>
              <a:t>26/08/2026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BBD9F62-2A1D-D2F6-0E35-20840CA847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58EB921-27D1-9BE1-A73D-77579EFE79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71274F-F956-3440-B8E8-89B97C589BF3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523869838"/>
      </p:ext>
    </p:extLst>
  </p:cSld>
  <p:clrMapOvr>
    <a:masterClrMapping/>
  </p:clrMapOvr>
  <p:transition spd="med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H"/>
              <a:t>Cliquez pour modifier les styles du texte du masque</a:t>
            </a:r>
          </a:p>
          <a:p>
            <a:pPr lvl="1"/>
            <a:r>
              <a:rPr lang="fr-CH"/>
              <a:t>Deuxième niveau</a:t>
            </a:r>
          </a:p>
          <a:p>
            <a:pPr lvl="2"/>
            <a:r>
              <a:rPr lang="fr-CH"/>
              <a:t>Troisième niveau</a:t>
            </a:r>
          </a:p>
          <a:p>
            <a:pPr lvl="3"/>
            <a:r>
              <a:rPr lang="fr-CH"/>
              <a:t>Quatrième niveau</a:t>
            </a:r>
          </a:p>
          <a:p>
            <a:pPr lvl="4"/>
            <a:r>
              <a:rPr lang="fr-CH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H"/>
              <a:t>Cliquez pour modifier les styles du texte du masque</a:t>
            </a:r>
          </a:p>
          <a:p>
            <a:pPr lvl="1"/>
            <a:r>
              <a:rPr lang="fr-CH"/>
              <a:t>Deuxième niveau</a:t>
            </a:r>
          </a:p>
          <a:p>
            <a:pPr lvl="2"/>
            <a:r>
              <a:rPr lang="fr-CH"/>
              <a:t>Troisième niveau</a:t>
            </a:r>
          </a:p>
          <a:p>
            <a:pPr lvl="3"/>
            <a:r>
              <a:rPr lang="fr-CH"/>
              <a:t>Quatrième niveau</a:t>
            </a:r>
          </a:p>
          <a:p>
            <a:pPr lvl="4"/>
            <a:r>
              <a:rPr lang="fr-CH"/>
              <a:t>Cinquième niveau</a:t>
            </a:r>
            <a:endParaRPr lang="fr-FR"/>
          </a:p>
        </p:txBody>
      </p:sp>
      <p:sp>
        <p:nvSpPr>
          <p:cNvPr id="5" name="Espace réservé de la date 3">
            <a:extLst>
              <a:ext uri="{FF2B5EF4-FFF2-40B4-BE49-F238E27FC236}">
                <a16:creationId xmlns:a16="http://schemas.microsoft.com/office/drawing/2014/main" id="{0E0F3128-29E8-03AF-5C4D-3B7C834C50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B3DAC4-143E-0144-A2F7-F7187B2141F5}" type="datetime1">
              <a:rPr lang="fr-FR"/>
              <a:pPr>
                <a:defRPr/>
              </a:pPr>
              <a:t>26/08/2026</a:t>
            </a:fld>
            <a:endParaRPr lang="fr-FR"/>
          </a:p>
        </p:txBody>
      </p: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id="{166FBDC0-9F97-A0E9-010D-8C7DF941D6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21DFB98A-2E05-114E-A18B-01202BF7A9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6A448-D51E-2C49-9920-0D95B476DF93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132501311"/>
      </p:ext>
    </p:extLst>
  </p:cSld>
  <p:clrMapOvr>
    <a:masterClrMapping/>
  </p:clrMapOvr>
  <p:transition spd="med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CH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H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H"/>
              <a:t>Cliquez pour modifier les styles du texte du masque</a:t>
            </a:r>
          </a:p>
          <a:p>
            <a:pPr lvl="1"/>
            <a:r>
              <a:rPr lang="fr-CH"/>
              <a:t>Deuxième niveau</a:t>
            </a:r>
          </a:p>
          <a:p>
            <a:pPr lvl="2"/>
            <a:r>
              <a:rPr lang="fr-CH"/>
              <a:t>Troisième niveau</a:t>
            </a:r>
          </a:p>
          <a:p>
            <a:pPr lvl="3"/>
            <a:r>
              <a:rPr lang="fr-CH"/>
              <a:t>Quatrième niveau</a:t>
            </a:r>
          </a:p>
          <a:p>
            <a:pPr lvl="4"/>
            <a:r>
              <a:rPr lang="fr-CH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H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H"/>
              <a:t>Cliquez pour modifier les styles du texte du masque</a:t>
            </a:r>
          </a:p>
          <a:p>
            <a:pPr lvl="1"/>
            <a:r>
              <a:rPr lang="fr-CH"/>
              <a:t>Deuxième niveau</a:t>
            </a:r>
          </a:p>
          <a:p>
            <a:pPr lvl="2"/>
            <a:r>
              <a:rPr lang="fr-CH"/>
              <a:t>Troisième niveau</a:t>
            </a:r>
          </a:p>
          <a:p>
            <a:pPr lvl="3"/>
            <a:r>
              <a:rPr lang="fr-CH"/>
              <a:t>Quatrième niveau</a:t>
            </a:r>
          </a:p>
          <a:p>
            <a:pPr lvl="4"/>
            <a:r>
              <a:rPr lang="fr-CH"/>
              <a:t>Cinquième niveau</a:t>
            </a:r>
            <a:endParaRPr lang="fr-FR"/>
          </a:p>
        </p:txBody>
      </p:sp>
      <p:sp>
        <p:nvSpPr>
          <p:cNvPr id="7" name="Espace réservé de la date 3">
            <a:extLst>
              <a:ext uri="{FF2B5EF4-FFF2-40B4-BE49-F238E27FC236}">
                <a16:creationId xmlns:a16="http://schemas.microsoft.com/office/drawing/2014/main" id="{A3D43AF1-9BE7-6D18-92B4-E5D35CC7F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FB6A8-6905-424B-855B-D5CFDEBBC07E}" type="datetime1">
              <a:rPr lang="fr-FR"/>
              <a:pPr>
                <a:defRPr/>
              </a:pPr>
              <a:t>26/08/2026</a:t>
            </a:fld>
            <a:endParaRPr lang="fr-FR"/>
          </a:p>
        </p:txBody>
      </p:sp>
      <p:sp>
        <p:nvSpPr>
          <p:cNvPr id="8" name="Espace réservé du pied de page 4">
            <a:extLst>
              <a:ext uri="{FF2B5EF4-FFF2-40B4-BE49-F238E27FC236}">
                <a16:creationId xmlns:a16="http://schemas.microsoft.com/office/drawing/2014/main" id="{FF9CABE4-806B-E542-48C9-AAC7916D52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>
            <a:extLst>
              <a:ext uri="{FF2B5EF4-FFF2-40B4-BE49-F238E27FC236}">
                <a16:creationId xmlns:a16="http://schemas.microsoft.com/office/drawing/2014/main" id="{342994D1-731E-E472-BC04-ABB9945B54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225869-EEB0-A74D-80F0-4C0587DC400B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792701214"/>
      </p:ext>
    </p:extLst>
  </p:cSld>
  <p:clrMapOvr>
    <a:masterClrMapping/>
  </p:clrMapOvr>
  <p:transition spd="med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Cliquez et modifiez le titre</a:t>
            </a:r>
            <a:endParaRPr lang="fr-FR"/>
          </a:p>
        </p:txBody>
      </p:sp>
      <p:sp>
        <p:nvSpPr>
          <p:cNvPr id="3" name="Espace réservé de la date 3">
            <a:extLst>
              <a:ext uri="{FF2B5EF4-FFF2-40B4-BE49-F238E27FC236}">
                <a16:creationId xmlns:a16="http://schemas.microsoft.com/office/drawing/2014/main" id="{C30B5ADA-6CC2-74DC-6226-8042D7FA4E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A6B003-2A08-D240-A711-5801DA1ABB83}" type="datetime1">
              <a:rPr lang="fr-FR"/>
              <a:pPr>
                <a:defRPr/>
              </a:pPr>
              <a:t>26/08/2026</a:t>
            </a:fld>
            <a:endParaRPr lang="fr-FR"/>
          </a:p>
        </p:txBody>
      </p:sp>
      <p:sp>
        <p:nvSpPr>
          <p:cNvPr id="4" name="Espace réservé du pied de page 4">
            <a:extLst>
              <a:ext uri="{FF2B5EF4-FFF2-40B4-BE49-F238E27FC236}">
                <a16:creationId xmlns:a16="http://schemas.microsoft.com/office/drawing/2014/main" id="{0F70DCA1-6CD6-0A1C-2B20-6D1C97A2E4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>
            <a:extLst>
              <a:ext uri="{FF2B5EF4-FFF2-40B4-BE49-F238E27FC236}">
                <a16:creationId xmlns:a16="http://schemas.microsoft.com/office/drawing/2014/main" id="{1E15449F-DE40-FE45-2053-B8F5ECC042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8A26E8-7B6D-D04B-BC15-6E793284B921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697816477"/>
      </p:ext>
    </p:extLst>
  </p:cSld>
  <p:clrMapOvr>
    <a:masterClrMapping/>
  </p:clrMapOvr>
  <p:transition spd="med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>
            <a:extLst>
              <a:ext uri="{FF2B5EF4-FFF2-40B4-BE49-F238E27FC236}">
                <a16:creationId xmlns:a16="http://schemas.microsoft.com/office/drawing/2014/main" id="{5B214DDB-431B-488D-9C6A-197E40B1B4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D56310-097C-0542-97AE-E6AFF40F98A0}" type="datetime1">
              <a:rPr lang="fr-FR"/>
              <a:pPr>
                <a:defRPr/>
              </a:pPr>
              <a:t>26/08/2026</a:t>
            </a:fld>
            <a:endParaRPr lang="fr-FR"/>
          </a:p>
        </p:txBody>
      </p:sp>
      <p:sp>
        <p:nvSpPr>
          <p:cNvPr id="3" name="Espace réservé du pied de page 4">
            <a:extLst>
              <a:ext uri="{FF2B5EF4-FFF2-40B4-BE49-F238E27FC236}">
                <a16:creationId xmlns:a16="http://schemas.microsoft.com/office/drawing/2014/main" id="{CD8162EF-68E2-F3FE-62DB-EDDFBD50BA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>
            <a:extLst>
              <a:ext uri="{FF2B5EF4-FFF2-40B4-BE49-F238E27FC236}">
                <a16:creationId xmlns:a16="http://schemas.microsoft.com/office/drawing/2014/main" id="{898CFCDA-0E88-739E-DF1F-56966AD7FE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C54ED3-4D50-484A-9AF9-FC5523A5795A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95811422"/>
      </p:ext>
    </p:extLst>
  </p:cSld>
  <p:clrMapOvr>
    <a:masterClrMapping/>
  </p:clrMapOvr>
  <p:transition spd="med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CH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CH"/>
              <a:t>Cliquez pour modifier les styles du texte du masque</a:t>
            </a:r>
          </a:p>
          <a:p>
            <a:pPr lvl="1"/>
            <a:r>
              <a:rPr lang="fr-CH"/>
              <a:t>Deuxième niveau</a:t>
            </a:r>
          </a:p>
          <a:p>
            <a:pPr lvl="2"/>
            <a:r>
              <a:rPr lang="fr-CH"/>
              <a:t>Troisième niveau</a:t>
            </a:r>
          </a:p>
          <a:p>
            <a:pPr lvl="3"/>
            <a:r>
              <a:rPr lang="fr-CH"/>
              <a:t>Quatrième niveau</a:t>
            </a:r>
          </a:p>
          <a:p>
            <a:pPr lvl="4"/>
            <a:r>
              <a:rPr lang="fr-CH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H"/>
              <a:t>Cliquez pour modifier les styles du texte du masque</a:t>
            </a:r>
          </a:p>
        </p:txBody>
      </p:sp>
      <p:sp>
        <p:nvSpPr>
          <p:cNvPr id="5" name="Espace réservé de la date 3">
            <a:extLst>
              <a:ext uri="{FF2B5EF4-FFF2-40B4-BE49-F238E27FC236}">
                <a16:creationId xmlns:a16="http://schemas.microsoft.com/office/drawing/2014/main" id="{33771D09-6255-DC4F-BB52-9EB3B564A5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BE4D6-4B7F-9342-9C1A-7F1EF821BB77}" type="datetime1">
              <a:rPr lang="fr-FR"/>
              <a:pPr>
                <a:defRPr/>
              </a:pPr>
              <a:t>26/08/2026</a:t>
            </a:fld>
            <a:endParaRPr lang="fr-FR"/>
          </a:p>
        </p:txBody>
      </p: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id="{FDE38813-26F2-A266-51F0-2CC490F526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D5DA1A1F-AEF1-B138-CF20-E41C03A162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607254-2BF7-F045-A9D3-E8EF5372CA7B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900342689"/>
      </p:ext>
    </p:extLst>
  </p:cSld>
  <p:clrMapOvr>
    <a:masterClrMapping/>
  </p:clrMapOvr>
  <p:transition spd="med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CH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H"/>
              <a:t>Cliquez pour modifier les styles du texte du masque</a:t>
            </a:r>
          </a:p>
        </p:txBody>
      </p:sp>
      <p:sp>
        <p:nvSpPr>
          <p:cNvPr id="5" name="Espace réservé de la date 3">
            <a:extLst>
              <a:ext uri="{FF2B5EF4-FFF2-40B4-BE49-F238E27FC236}">
                <a16:creationId xmlns:a16="http://schemas.microsoft.com/office/drawing/2014/main" id="{6B5D99F5-9F95-7FDC-FBB9-93FDBEFDEC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4835E-A771-E543-92B5-D852BAED8BA6}" type="datetime1">
              <a:rPr lang="fr-FR"/>
              <a:pPr>
                <a:defRPr/>
              </a:pPr>
              <a:t>26/08/2026</a:t>
            </a:fld>
            <a:endParaRPr lang="fr-FR"/>
          </a:p>
        </p:txBody>
      </p: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id="{F839FF1F-0FDD-F402-1A99-5D4EBF7A9C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5B019B59-8D68-3B74-4F61-E392C9DAE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AAC289-A2BE-B549-A891-603E1BEC774B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593234761"/>
      </p:ext>
    </p:extLst>
  </p:cSld>
  <p:clrMapOvr>
    <a:masterClrMapping/>
  </p:clrMapOvr>
  <p:transition spd="med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>
            <a:extLst>
              <a:ext uri="{FF2B5EF4-FFF2-40B4-BE49-F238E27FC236}">
                <a16:creationId xmlns:a16="http://schemas.microsoft.com/office/drawing/2014/main" id="{80F67061-AC40-FFB7-8D65-15CB7EB76AC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H" altLang="fr-FR"/>
              <a:t>Cliquez et modifiez le titre</a:t>
            </a:r>
            <a:endParaRPr lang="fr-FR" altLang="fr-FR"/>
          </a:p>
        </p:txBody>
      </p:sp>
      <p:sp>
        <p:nvSpPr>
          <p:cNvPr id="1027" name="Espace réservé du texte 2">
            <a:extLst>
              <a:ext uri="{FF2B5EF4-FFF2-40B4-BE49-F238E27FC236}">
                <a16:creationId xmlns:a16="http://schemas.microsoft.com/office/drawing/2014/main" id="{67B5771E-9EC4-2B7B-29DA-AE36F5602FF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H" altLang="fr-FR"/>
              <a:t>Cliquez pour modifier les styles du texte du masque</a:t>
            </a:r>
          </a:p>
          <a:p>
            <a:pPr lvl="1"/>
            <a:r>
              <a:rPr lang="fr-CH" altLang="fr-FR"/>
              <a:t>Deuxième niveau</a:t>
            </a:r>
          </a:p>
          <a:p>
            <a:pPr lvl="2"/>
            <a:r>
              <a:rPr lang="fr-CH" altLang="fr-FR"/>
              <a:t>Troisième niveau</a:t>
            </a:r>
          </a:p>
          <a:p>
            <a:pPr lvl="3"/>
            <a:r>
              <a:rPr lang="fr-CH" altLang="fr-FR"/>
              <a:t>Quatrième niveau</a:t>
            </a:r>
          </a:p>
          <a:p>
            <a:pPr lvl="4"/>
            <a:r>
              <a:rPr lang="fr-CH" altLang="fr-FR"/>
              <a:t>Cinquième niveau</a:t>
            </a:r>
            <a:endParaRPr lang="fr-FR" altLang="fr-FR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A21AC64-9EF9-DC08-8361-993EA2D5DC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90F64ABD-D8C4-504D-AA15-F2E9BEEEB5D5}" type="datetime1">
              <a:rPr lang="fr-FR"/>
              <a:pPr>
                <a:defRPr/>
              </a:pPr>
              <a:t>26/08/2026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3DEBC33-49D0-FBFC-2C00-F90D53D12E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707446E-43B6-1D01-DB07-B3485BECA9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3E5522EF-7869-A742-BC43-BE5303BFBE04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pull/>
  </p:transition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anose="020B0600070205080204" pitchFamily="34" charset="-128"/>
          <a:cs typeface="ＭＳ Ｐゴシック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anose="020B0600070205080204" pitchFamily="34" charset="-128"/>
          <a:cs typeface="ＭＳ Ｐゴシック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anose="020B0600070205080204" pitchFamily="34" charset="-128"/>
          <a:cs typeface="ＭＳ Ｐゴシック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anose="020B0600070205080204" pitchFamily="34" charset="-128"/>
          <a:cs typeface="ＭＳ Ｐゴシック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anose="020B0600070205080204" pitchFamily="34" charset="-128"/>
          <a:cs typeface="ＭＳ Ｐゴシック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16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12" Type="http://schemas.openxmlformats.org/officeDocument/2006/relationships/image" Target="../media/image15.jpeg"/><Relationship Id="rId2" Type="http://schemas.openxmlformats.org/officeDocument/2006/relationships/image" Target="../media/image5.jpeg"/><Relationship Id="rId16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11" Type="http://schemas.openxmlformats.org/officeDocument/2006/relationships/image" Target="../media/image14.jpeg"/><Relationship Id="rId5" Type="http://schemas.openxmlformats.org/officeDocument/2006/relationships/image" Target="../media/image8.jpeg"/><Relationship Id="rId15" Type="http://schemas.openxmlformats.org/officeDocument/2006/relationships/image" Target="../media/image18.jpeg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Relationship Id="rId1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10" Type="http://schemas.openxmlformats.org/officeDocument/2006/relationships/hyperlink" Target="http://www.snb.ch/fr/iabout/cash/history/id/cash_history_overview" TargetMode="External"/><Relationship Id="rId4" Type="http://schemas.openxmlformats.org/officeDocument/2006/relationships/image" Target="../media/image36.png"/><Relationship Id="rId9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png"/><Relationship Id="rId7" Type="http://schemas.openxmlformats.org/officeDocument/2006/relationships/image" Target="../media/image4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png"/><Relationship Id="rId4" Type="http://schemas.openxmlformats.org/officeDocument/2006/relationships/image" Target="../media/image2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hyperlink" Target="https://www.youtube.com/watch?v=9cSujzEo4A8" TargetMode="Externa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DA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 : coins arrondis 1">
            <a:extLst>
              <a:ext uri="{FF2B5EF4-FFF2-40B4-BE49-F238E27FC236}">
                <a16:creationId xmlns:a16="http://schemas.microsoft.com/office/drawing/2014/main" id="{D4A139A9-CF29-B5AF-F905-207F01FBB76A}"/>
              </a:ext>
            </a:extLst>
          </p:cNvPr>
          <p:cNvSpPr/>
          <p:nvPr/>
        </p:nvSpPr>
        <p:spPr>
          <a:xfrm rot="21347790">
            <a:off x="968375" y="2589213"/>
            <a:ext cx="10067925" cy="2789237"/>
          </a:xfrm>
          <a:prstGeom prst="roundRect">
            <a:avLst/>
          </a:prstGeom>
          <a:solidFill>
            <a:srgbClr val="F7921D"/>
          </a:solidFill>
          <a:ln>
            <a:solidFill>
              <a:srgbClr val="F7921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2225" algn="ctr">
              <a:buClr>
                <a:schemeClr val="accent2"/>
              </a:buClr>
              <a:defRPr/>
            </a:pPr>
            <a:endParaRPr lang="fr-FR" sz="13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C3600BD1-1667-B5EB-0F0D-23C00C329904}"/>
              </a:ext>
            </a:extLst>
          </p:cNvPr>
          <p:cNvSpPr/>
          <p:nvPr/>
        </p:nvSpPr>
        <p:spPr>
          <a:xfrm rot="21347790">
            <a:off x="1012825" y="2532063"/>
            <a:ext cx="10093325" cy="2789237"/>
          </a:xfrm>
          <a:prstGeom prst="roundRect">
            <a:avLst/>
          </a:prstGeom>
          <a:solidFill>
            <a:srgbClr val="38B1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2225" algn="ctr">
              <a:buClr>
                <a:schemeClr val="accent2"/>
              </a:buClr>
              <a:defRPr/>
            </a:pPr>
            <a:r>
              <a:rPr lang="fr-FR" sz="10500" b="1" dirty="0">
                <a:solidFill>
                  <a:schemeClr val="bg1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La banque</a:t>
            </a:r>
          </a:p>
        </p:txBody>
      </p:sp>
      <p:sp>
        <p:nvSpPr>
          <p:cNvPr id="8" name="Organigramme : Délai 7">
            <a:extLst>
              <a:ext uri="{FF2B5EF4-FFF2-40B4-BE49-F238E27FC236}">
                <a16:creationId xmlns:a16="http://schemas.microsoft.com/office/drawing/2014/main" id="{A874902B-8E18-6ECC-647C-EC4FDA8C3478}"/>
              </a:ext>
            </a:extLst>
          </p:cNvPr>
          <p:cNvSpPr/>
          <p:nvPr/>
        </p:nvSpPr>
        <p:spPr>
          <a:xfrm rot="10800000">
            <a:off x="9077325" y="244475"/>
            <a:ext cx="3128963" cy="2905125"/>
          </a:xfrm>
          <a:prstGeom prst="flowChartDelay">
            <a:avLst/>
          </a:prstGeom>
          <a:solidFill>
            <a:srgbClr val="7BC3C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CH" sz="23900" dirty="0">
              <a:solidFill>
                <a:srgbClr val="F7921D"/>
              </a:solidFill>
              <a:latin typeface="Georgia" panose="02040502050405020303" pitchFamily="18" charset="0"/>
            </a:endParaRPr>
          </a:p>
        </p:txBody>
      </p:sp>
      <p:sp>
        <p:nvSpPr>
          <p:cNvPr id="6" name="Organigramme : Délai 5">
            <a:extLst>
              <a:ext uri="{FF2B5EF4-FFF2-40B4-BE49-F238E27FC236}">
                <a16:creationId xmlns:a16="http://schemas.microsoft.com/office/drawing/2014/main" id="{70DA9559-A0D0-49E1-6987-3BA6145B7095}"/>
              </a:ext>
            </a:extLst>
          </p:cNvPr>
          <p:cNvSpPr/>
          <p:nvPr/>
        </p:nvSpPr>
        <p:spPr>
          <a:xfrm rot="10800000">
            <a:off x="9067800" y="168275"/>
            <a:ext cx="3128963" cy="2905125"/>
          </a:xfrm>
          <a:prstGeom prst="flowChartDelay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CH" sz="23900" dirty="0">
              <a:solidFill>
                <a:srgbClr val="F7921D"/>
              </a:solidFill>
              <a:latin typeface="Georgia" panose="02040502050405020303" pitchFamily="18" charset="0"/>
            </a:endParaRPr>
          </a:p>
        </p:txBody>
      </p:sp>
      <p:sp>
        <p:nvSpPr>
          <p:cNvPr id="15366" name="ZoneTexte 6">
            <a:extLst>
              <a:ext uri="{FF2B5EF4-FFF2-40B4-BE49-F238E27FC236}">
                <a16:creationId xmlns:a16="http://schemas.microsoft.com/office/drawing/2014/main" id="{C4DF0961-BB4A-4826-922C-55B141F075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80588" y="-962025"/>
            <a:ext cx="1220787" cy="451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CH" altLang="fr-FR" sz="28700">
                <a:solidFill>
                  <a:srgbClr val="F7921D"/>
                </a:solidFill>
                <a:latin typeface="Georgia" panose="02040502050405020303" pitchFamily="18" charset="0"/>
              </a:rPr>
              <a:t>2</a:t>
            </a:r>
          </a:p>
        </p:txBody>
      </p:sp>
    </p:spTree>
  </p:cSld>
  <p:clrMapOvr>
    <a:masterClrMapping/>
  </p:clrMapOvr>
  <p:transition spd="med">
    <p:pull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Image 4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7CBB8FE4-82E4-61CA-DB17-1D28405F32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56"/>
          <a:stretch>
            <a:fillRect/>
          </a:stretch>
        </p:blipFill>
        <p:spPr bwMode="auto">
          <a:xfrm>
            <a:off x="1384300" y="817563"/>
            <a:ext cx="9423400" cy="601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8" name="Titre 1">
            <a:extLst>
              <a:ext uri="{FF2B5EF4-FFF2-40B4-BE49-F238E27FC236}">
                <a16:creationId xmlns:a16="http://schemas.microsoft.com/office/drawing/2014/main" id="{518196F4-ADE6-A006-CA1D-CF85CA1B05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-11113"/>
            <a:ext cx="10972800" cy="1143001"/>
          </a:xfrm>
        </p:spPr>
        <p:txBody>
          <a:bodyPr/>
          <a:lstStyle/>
          <a:p>
            <a:r>
              <a:rPr lang="fr-CH" altLang="fr-FR" b="1">
                <a:latin typeface="Georgia" panose="02040502050405020303" pitchFamily="18" charset="0"/>
              </a:rPr>
              <a:t>Les </a:t>
            </a:r>
            <a:r>
              <a:rPr lang="fr-CH" altLang="fr-FR" b="1">
                <a:solidFill>
                  <a:srgbClr val="009DA4"/>
                </a:solidFill>
                <a:latin typeface="Georgia" panose="02040502050405020303" pitchFamily="18" charset="0"/>
              </a:rPr>
              <a:t>formes</a:t>
            </a:r>
            <a:r>
              <a:rPr lang="fr-CH" altLang="fr-FR" b="1">
                <a:latin typeface="Georgia" panose="02040502050405020303" pitchFamily="18" charset="0"/>
              </a:rPr>
              <a:t> de monnaie</a:t>
            </a:r>
            <a:endParaRPr lang="fr-CH" altLang="fr-FR"/>
          </a:p>
        </p:txBody>
      </p:sp>
    </p:spTree>
  </p:cSld>
  <p:clrMapOvr>
    <a:masterClrMapping/>
  </p:clrMapOvr>
  <p:transition spd="med">
    <p:pul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5">
            <a:extLst>
              <a:ext uri="{FF2B5EF4-FFF2-40B4-BE49-F238E27FC236}">
                <a16:creationId xmlns:a16="http://schemas.microsoft.com/office/drawing/2014/main" id="{7C64DF44-A7D5-C149-E88E-125C26B1EF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550872">
            <a:off x="6275388" y="5233988"/>
            <a:ext cx="823912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Rectangle à coins arrondis 23">
            <a:extLst>
              <a:ext uri="{FF2B5EF4-FFF2-40B4-BE49-F238E27FC236}">
                <a16:creationId xmlns:a16="http://schemas.microsoft.com/office/drawing/2014/main" id="{151AC2FB-F109-F34F-140D-621B6F7B45A0}"/>
              </a:ext>
            </a:extLst>
          </p:cNvPr>
          <p:cNvSpPr/>
          <p:nvPr/>
        </p:nvSpPr>
        <p:spPr>
          <a:xfrm>
            <a:off x="3219450" y="3917950"/>
            <a:ext cx="3935413" cy="2632075"/>
          </a:xfrm>
          <a:prstGeom prst="roundRect">
            <a:avLst/>
          </a:prstGeom>
          <a:noFill/>
          <a:ln>
            <a:solidFill>
              <a:srgbClr val="009DA4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b"/>
          <a:lstStyle/>
          <a:p>
            <a:pPr algn="ctr" eaLnBrk="1" hangingPunct="1">
              <a:defRPr/>
            </a:pPr>
            <a:r>
              <a:rPr lang="fr-FR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Monnaie scripturale </a:t>
            </a:r>
          </a:p>
        </p:txBody>
      </p:sp>
      <p:sp>
        <p:nvSpPr>
          <p:cNvPr id="23" name="Rectangle à coins arrondis 22">
            <a:extLst>
              <a:ext uri="{FF2B5EF4-FFF2-40B4-BE49-F238E27FC236}">
                <a16:creationId xmlns:a16="http://schemas.microsoft.com/office/drawing/2014/main" id="{EA6ADB35-336F-AB27-FE06-B4A656F2E76B}"/>
              </a:ext>
            </a:extLst>
          </p:cNvPr>
          <p:cNvSpPr/>
          <p:nvPr/>
        </p:nvSpPr>
        <p:spPr>
          <a:xfrm>
            <a:off x="6313488" y="4899025"/>
            <a:ext cx="4265612" cy="1787525"/>
          </a:xfrm>
          <a:prstGeom prst="roundRect">
            <a:avLst/>
          </a:prstGeom>
          <a:noFill/>
          <a:ln>
            <a:solidFill>
              <a:srgbClr val="009DA4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b"/>
          <a:lstStyle/>
          <a:p>
            <a:pPr algn="ctr" eaLnBrk="1" hangingPunct="1">
              <a:defRPr/>
            </a:pPr>
            <a:r>
              <a:rPr lang="fr-FR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Monnaie de papier</a:t>
            </a:r>
          </a:p>
        </p:txBody>
      </p:sp>
      <p:sp>
        <p:nvSpPr>
          <p:cNvPr id="22" name="Rectangle à coins arrondis 21">
            <a:extLst>
              <a:ext uri="{FF2B5EF4-FFF2-40B4-BE49-F238E27FC236}">
                <a16:creationId xmlns:a16="http://schemas.microsoft.com/office/drawing/2014/main" id="{A7B53B14-0039-1523-FA7B-27663BF15853}"/>
              </a:ext>
            </a:extLst>
          </p:cNvPr>
          <p:cNvSpPr/>
          <p:nvPr/>
        </p:nvSpPr>
        <p:spPr>
          <a:xfrm>
            <a:off x="7656513" y="246063"/>
            <a:ext cx="2863850" cy="4506912"/>
          </a:xfrm>
          <a:prstGeom prst="roundRect">
            <a:avLst/>
          </a:prstGeom>
          <a:solidFill>
            <a:schemeClr val="lt1">
              <a:alpha val="0"/>
            </a:schemeClr>
          </a:solidFill>
          <a:ln>
            <a:solidFill>
              <a:srgbClr val="009DA4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>
              <a:defRPr/>
            </a:pPr>
            <a:r>
              <a:rPr lang="fr-FR" b="1" dirty="0">
                <a:solidFill>
                  <a:schemeClr val="tx1"/>
                </a:solidFill>
                <a:latin typeface="Segoe UI" panose="020B0502040204020203" pitchFamily="34" charset="0"/>
                <a:ea typeface="ＭＳ Ｐゴシック" charset="-128"/>
                <a:cs typeface="Segoe UI" panose="020B0502040204020203" pitchFamily="34" charset="0"/>
              </a:rPr>
              <a:t>Monnaie métallique</a:t>
            </a:r>
          </a:p>
        </p:txBody>
      </p:sp>
      <p:sp>
        <p:nvSpPr>
          <p:cNvPr id="21" name="Rectangle à coins arrondis 20">
            <a:extLst>
              <a:ext uri="{FF2B5EF4-FFF2-40B4-BE49-F238E27FC236}">
                <a16:creationId xmlns:a16="http://schemas.microsoft.com/office/drawing/2014/main" id="{DBAA954C-76AC-DB22-AFAF-10DCA30BAA71}"/>
              </a:ext>
            </a:extLst>
          </p:cNvPr>
          <p:cNvSpPr/>
          <p:nvPr/>
        </p:nvSpPr>
        <p:spPr>
          <a:xfrm>
            <a:off x="2781300" y="246063"/>
            <a:ext cx="4684713" cy="3030537"/>
          </a:xfrm>
          <a:prstGeom prst="roundRect">
            <a:avLst/>
          </a:prstGeom>
          <a:ln>
            <a:solidFill>
              <a:srgbClr val="009DA4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>
              <a:defRPr/>
            </a:pPr>
            <a:r>
              <a:rPr lang="fr-FR" b="1" dirty="0" err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Monnaie-marchandise</a:t>
            </a:r>
            <a:endParaRPr lang="fr-FR" b="1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7" name="Rectangle à coins arrondis 26">
            <a:extLst>
              <a:ext uri="{FF2B5EF4-FFF2-40B4-BE49-F238E27FC236}">
                <a16:creationId xmlns:a16="http://schemas.microsoft.com/office/drawing/2014/main" id="{2DE78C5C-458C-B830-03E9-759F52967F64}"/>
              </a:ext>
            </a:extLst>
          </p:cNvPr>
          <p:cNvSpPr/>
          <p:nvPr/>
        </p:nvSpPr>
        <p:spPr>
          <a:xfrm>
            <a:off x="3367088" y="4046538"/>
            <a:ext cx="2449512" cy="1981200"/>
          </a:xfrm>
          <a:prstGeom prst="roundRect">
            <a:avLst/>
          </a:prstGeom>
          <a:solidFill>
            <a:schemeClr val="lt1">
              <a:alpha val="0"/>
            </a:schemeClr>
          </a:solidFill>
          <a:ln>
            <a:solidFill>
              <a:srgbClr val="009DA4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b"/>
          <a:lstStyle/>
          <a:p>
            <a:pPr algn="ctr" eaLnBrk="1" hangingPunct="1">
              <a:defRPr/>
            </a:pPr>
            <a:r>
              <a:rPr lang="fr-FR" b="1" dirty="0">
                <a:solidFill>
                  <a:schemeClr val="tx1"/>
                </a:solidFill>
                <a:latin typeface="Segoe UI" panose="020B0502040204020203" pitchFamily="34" charset="0"/>
                <a:ea typeface="ＭＳ Ｐゴシック" charset="-128"/>
                <a:cs typeface="Segoe UI" panose="020B0502040204020203" pitchFamily="34" charset="0"/>
              </a:rPr>
              <a:t>Monnaie électronique</a:t>
            </a:r>
          </a:p>
        </p:txBody>
      </p:sp>
      <p:pic>
        <p:nvPicPr>
          <p:cNvPr id="25607" name="Picture 22">
            <a:extLst>
              <a:ext uri="{FF2B5EF4-FFF2-40B4-BE49-F238E27FC236}">
                <a16:creationId xmlns:a16="http://schemas.microsoft.com/office/drawing/2014/main" id="{F2F95736-F9DA-8B88-EFCB-DA3BD5D41C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4638" y="5133975"/>
            <a:ext cx="979487" cy="906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8" name="Picture 23">
            <a:extLst>
              <a:ext uri="{FF2B5EF4-FFF2-40B4-BE49-F238E27FC236}">
                <a16:creationId xmlns:a16="http://schemas.microsoft.com/office/drawing/2014/main" id="{FE63B4A9-24CD-7CB7-0D1E-2EB7F2541E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2988" y="3730625"/>
            <a:ext cx="1001712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9" name="Picture 24">
            <a:extLst>
              <a:ext uri="{FF2B5EF4-FFF2-40B4-BE49-F238E27FC236}">
                <a16:creationId xmlns:a16="http://schemas.microsoft.com/office/drawing/2014/main" id="{F3D57516-90DC-E688-3B1F-558CA9F3EF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088" y="993775"/>
            <a:ext cx="955675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0" name="Picture 26">
            <a:extLst>
              <a:ext uri="{FF2B5EF4-FFF2-40B4-BE49-F238E27FC236}">
                <a16:creationId xmlns:a16="http://schemas.microsoft.com/office/drawing/2014/main" id="{05E9EB93-5A8D-6711-542D-EB6DF9FBDF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5450" y="4694238"/>
            <a:ext cx="708025" cy="61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1" name="Picture 27">
            <a:extLst>
              <a:ext uri="{FF2B5EF4-FFF2-40B4-BE49-F238E27FC236}">
                <a16:creationId xmlns:a16="http://schemas.microsoft.com/office/drawing/2014/main" id="{FCF9E629-AA1F-D533-6130-D55426A1A2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1463" y="1622425"/>
            <a:ext cx="933450" cy="887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2" name="Picture 28">
            <a:extLst>
              <a:ext uri="{FF2B5EF4-FFF2-40B4-BE49-F238E27FC236}">
                <a16:creationId xmlns:a16="http://schemas.microsoft.com/office/drawing/2014/main" id="{4BB4B9F3-9BB2-A96F-3AE5-6DCE874ADD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7275" y="4219575"/>
            <a:ext cx="666750" cy="63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3" name="Picture 29">
            <a:extLst>
              <a:ext uri="{FF2B5EF4-FFF2-40B4-BE49-F238E27FC236}">
                <a16:creationId xmlns:a16="http://schemas.microsoft.com/office/drawing/2014/main" id="{CC331C71-4D46-3BC1-B564-B21F25845D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6138" y="2146300"/>
            <a:ext cx="979487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4" name="Picture 30">
            <a:extLst>
              <a:ext uri="{FF2B5EF4-FFF2-40B4-BE49-F238E27FC236}">
                <a16:creationId xmlns:a16="http://schemas.microsoft.com/office/drawing/2014/main" id="{26F95F89-DA4D-B501-B8D4-9F46CF924B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4013" y="1665288"/>
            <a:ext cx="935037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5" name="Picture 31">
            <a:extLst>
              <a:ext uri="{FF2B5EF4-FFF2-40B4-BE49-F238E27FC236}">
                <a16:creationId xmlns:a16="http://schemas.microsoft.com/office/drawing/2014/main" id="{1811D7EE-264A-B3F4-CB1E-F07E2DDAA4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088" y="2098675"/>
            <a:ext cx="958850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6" name="Picture 32">
            <a:extLst>
              <a:ext uri="{FF2B5EF4-FFF2-40B4-BE49-F238E27FC236}">
                <a16:creationId xmlns:a16="http://schemas.microsoft.com/office/drawing/2014/main" id="{5C5E879E-7BA8-2F96-BAF5-D80FBC21B2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6138" y="1033463"/>
            <a:ext cx="989012" cy="88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7" name="Picture 33">
            <a:extLst>
              <a:ext uri="{FF2B5EF4-FFF2-40B4-BE49-F238E27FC236}">
                <a16:creationId xmlns:a16="http://schemas.microsoft.com/office/drawing/2014/main" id="{AD61E634-E720-E8CD-806C-80E474DB4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6650" y="1012825"/>
            <a:ext cx="941388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8" name="Picture 34">
            <a:extLst>
              <a:ext uri="{FF2B5EF4-FFF2-40B4-BE49-F238E27FC236}">
                <a16:creationId xmlns:a16="http://schemas.microsoft.com/office/drawing/2014/main" id="{12E8D533-248E-72DD-4E76-3731610E22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0138" y="4162425"/>
            <a:ext cx="722312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9" name="Picture 35">
            <a:extLst>
              <a:ext uri="{FF2B5EF4-FFF2-40B4-BE49-F238E27FC236}">
                <a16:creationId xmlns:a16="http://schemas.microsoft.com/office/drawing/2014/main" id="{32B00E86-7D04-A3E7-5ACB-CFD35DBA5E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3188" y="5127625"/>
            <a:ext cx="955675" cy="91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20" name="Picture 36">
            <a:extLst>
              <a:ext uri="{FF2B5EF4-FFF2-40B4-BE49-F238E27FC236}">
                <a16:creationId xmlns:a16="http://schemas.microsoft.com/office/drawing/2014/main" id="{190F2F08-4A7B-FEFA-4BB4-82F54BF138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0588" y="4105275"/>
            <a:ext cx="852487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21" name="ZoneTexte 1">
            <a:extLst>
              <a:ext uri="{FF2B5EF4-FFF2-40B4-BE49-F238E27FC236}">
                <a16:creationId xmlns:a16="http://schemas.microsoft.com/office/drawing/2014/main" id="{0C47635E-A57D-DEF7-7BAD-22F7B330BC91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965200" y="1341438"/>
            <a:ext cx="24892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r-CH" altLang="fr-FR" sz="1800" b="1">
                <a:latin typeface="Segoe UI" panose="020B0502040204020203" pitchFamily="34" charset="0"/>
                <a:cs typeface="Segoe UI" panose="020B0502040204020203" pitchFamily="34" charset="0"/>
              </a:rPr>
              <a:t>Monnaie avec valeur intrinsèque</a:t>
            </a:r>
          </a:p>
        </p:txBody>
      </p:sp>
      <p:sp>
        <p:nvSpPr>
          <p:cNvPr id="25622" name="ZoneTexte 2">
            <a:extLst>
              <a:ext uri="{FF2B5EF4-FFF2-40B4-BE49-F238E27FC236}">
                <a16:creationId xmlns:a16="http://schemas.microsoft.com/office/drawing/2014/main" id="{D8796242-FB48-1229-6454-98555227A3BC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1102519" y="4753769"/>
            <a:ext cx="2489200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r-CH" altLang="fr-FR" sz="1800" b="1">
                <a:latin typeface="Segoe UI" panose="020B0502040204020203" pitchFamily="34" charset="0"/>
                <a:cs typeface="Segoe UI" panose="020B0502040204020203" pitchFamily="34" charset="0"/>
              </a:rPr>
              <a:t>Monnaie sans valeur intrinsèque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r-CH" altLang="fr-FR" sz="1800" b="1">
                <a:latin typeface="Segoe UI" panose="020B0502040204020203" pitchFamily="34" charset="0"/>
                <a:cs typeface="Segoe UI" panose="020B0502040204020203" pitchFamily="34" charset="0"/>
              </a:rPr>
              <a:t>(monnaie fiduciaire)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7E7BCAA8-F15A-7B08-7341-2A19C1DBF33C}"/>
              </a:ext>
            </a:extLst>
          </p:cNvPr>
          <p:cNvSpPr/>
          <p:nvPr/>
        </p:nvSpPr>
        <p:spPr>
          <a:xfrm>
            <a:off x="1587500" y="57150"/>
            <a:ext cx="9196388" cy="3382963"/>
          </a:xfrm>
          <a:prstGeom prst="roundRect">
            <a:avLst/>
          </a:prstGeom>
          <a:noFill/>
          <a:ln w="28575">
            <a:solidFill>
              <a:srgbClr val="F7921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CH"/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6D3405B2-5E37-5DA5-624E-CCA92FBC3FA8}"/>
              </a:ext>
            </a:extLst>
          </p:cNvPr>
          <p:cNvSpPr/>
          <p:nvPr/>
        </p:nvSpPr>
        <p:spPr>
          <a:xfrm>
            <a:off x="1573213" y="3629025"/>
            <a:ext cx="9197975" cy="3171825"/>
          </a:xfrm>
          <a:prstGeom prst="roundRect">
            <a:avLst/>
          </a:prstGeom>
          <a:noFill/>
          <a:ln w="28575">
            <a:solidFill>
              <a:srgbClr val="F7921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CH"/>
          </a:p>
        </p:txBody>
      </p:sp>
    </p:spTree>
  </p:cSld>
  <p:clrMapOvr>
    <a:masterClrMapping/>
  </p:clrMapOvr>
  <p:transition spd="med">
    <p:pull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Image 2" descr="Une image contenant nourriture, texte&#10;&#10;Le contenu généré par l’IA peut être incorrect.">
            <a:extLst>
              <a:ext uri="{FF2B5EF4-FFF2-40B4-BE49-F238E27FC236}">
                <a16:creationId xmlns:a16="http://schemas.microsoft.com/office/drawing/2014/main" id="{B232475F-FE6B-BDE8-1331-9035D1E1F9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2525" y="1008063"/>
            <a:ext cx="9886950" cy="577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Titre 1">
            <a:extLst>
              <a:ext uri="{FF2B5EF4-FFF2-40B4-BE49-F238E27FC236}">
                <a16:creationId xmlns:a16="http://schemas.microsoft.com/office/drawing/2014/main" id="{F25C38F7-6945-8A6B-53DF-0EDDE6BCD9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220663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r-CH" altLang="fr-FR" sz="4400" b="1">
                <a:latin typeface="Georgia" panose="02040502050405020303" pitchFamily="18" charset="0"/>
              </a:rPr>
              <a:t>Les </a:t>
            </a:r>
            <a:r>
              <a:rPr lang="fr-CH" altLang="fr-FR" sz="4400" b="1">
                <a:solidFill>
                  <a:srgbClr val="009DA4"/>
                </a:solidFill>
                <a:latin typeface="Georgia" panose="02040502050405020303" pitchFamily="18" charset="0"/>
              </a:rPr>
              <a:t>agrégats </a:t>
            </a:r>
            <a:r>
              <a:rPr lang="fr-CH" altLang="fr-FR" sz="4400" b="1">
                <a:latin typeface="Georgia" panose="02040502050405020303" pitchFamily="18" charset="0"/>
              </a:rPr>
              <a:t>monétaires</a:t>
            </a:r>
            <a:endParaRPr lang="fr-CH" altLang="fr-FR" sz="4400"/>
          </a:p>
        </p:txBody>
      </p:sp>
    </p:spTree>
  </p:cSld>
  <p:clrMapOvr>
    <a:masterClrMapping/>
  </p:clrMapOvr>
  <p:transition spd="med">
    <p:pull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ZoneTexte 2">
            <a:extLst>
              <a:ext uri="{FF2B5EF4-FFF2-40B4-BE49-F238E27FC236}">
                <a16:creationId xmlns:a16="http://schemas.microsoft.com/office/drawing/2014/main" id="{53365BDE-23D5-CDC2-F14C-E0791C92AF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1488" y="2224088"/>
            <a:ext cx="366077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400">
                <a:latin typeface="Segoe UI" panose="020B0502040204020203" pitchFamily="34" charset="0"/>
                <a:cs typeface="Segoe UI" panose="020B0502040204020203" pitchFamily="34" charset="0"/>
              </a:rPr>
              <a:t>Masse monétaire M0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400">
                <a:latin typeface="Segoe UI" panose="020B0502040204020203" pitchFamily="34" charset="0"/>
                <a:cs typeface="Segoe UI" panose="020B0502040204020203" pitchFamily="34" charset="0"/>
              </a:rPr>
              <a:t>+ dépôts à vue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400">
                <a:latin typeface="Segoe UI" panose="020B0502040204020203" pitchFamily="34" charset="0"/>
                <a:cs typeface="Segoe UI" panose="020B0502040204020203" pitchFamily="34" charset="0"/>
              </a:rPr>
              <a:t>+ comptes de transaction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400">
                <a:latin typeface="Segoe UI" panose="020B0502040204020203" pitchFamily="34" charset="0"/>
                <a:cs typeface="Segoe UI" panose="020B0502040204020203" pitchFamily="34" charset="0"/>
              </a:rPr>
              <a:t>= masse monétaire M1</a:t>
            </a:r>
          </a:p>
        </p:txBody>
      </p:sp>
      <p:sp>
        <p:nvSpPr>
          <p:cNvPr id="48131" name="ZoneTexte 3">
            <a:extLst>
              <a:ext uri="{FF2B5EF4-FFF2-40B4-BE49-F238E27FC236}">
                <a16:creationId xmlns:a16="http://schemas.microsoft.com/office/drawing/2014/main" id="{926BB87E-C72D-9C51-FA9E-A80FBE9436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1488" y="3960813"/>
            <a:ext cx="3481387" cy="1201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400">
                <a:latin typeface="Segoe UI" panose="020B0502040204020203" pitchFamily="34" charset="0"/>
                <a:cs typeface="Segoe UI" panose="020B0502040204020203" pitchFamily="34" charset="0"/>
              </a:rPr>
              <a:t>Masse monétaire M1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400">
                <a:latin typeface="Segoe UI" panose="020B0502040204020203" pitchFamily="34" charset="0"/>
                <a:cs typeface="Segoe UI" panose="020B0502040204020203" pitchFamily="34" charset="0"/>
              </a:rPr>
              <a:t>+ placements d’épargne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400">
                <a:latin typeface="Segoe UI" panose="020B0502040204020203" pitchFamily="34" charset="0"/>
                <a:cs typeface="Segoe UI" panose="020B0502040204020203" pitchFamily="34" charset="0"/>
              </a:rPr>
              <a:t>= masse monétaire M2</a:t>
            </a:r>
          </a:p>
        </p:txBody>
      </p:sp>
      <p:sp>
        <p:nvSpPr>
          <p:cNvPr id="48132" name="ZoneTexte 4">
            <a:extLst>
              <a:ext uri="{FF2B5EF4-FFF2-40B4-BE49-F238E27FC236}">
                <a16:creationId xmlns:a16="http://schemas.microsoft.com/office/drawing/2014/main" id="{1846103D-4DE2-2228-01FA-8C3FF11C16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1488" y="5356225"/>
            <a:ext cx="3314700" cy="120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400">
                <a:latin typeface="Segoe UI" panose="020B0502040204020203" pitchFamily="34" charset="0"/>
                <a:cs typeface="Segoe UI" panose="020B0502040204020203" pitchFamily="34" charset="0"/>
              </a:rPr>
              <a:t>Masse monétaire M2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400">
                <a:latin typeface="Segoe UI" panose="020B0502040204020203" pitchFamily="34" charset="0"/>
                <a:cs typeface="Segoe UI" panose="020B0502040204020203" pitchFamily="34" charset="0"/>
              </a:rPr>
              <a:t>+ dépôts à terme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400">
                <a:latin typeface="Segoe UI" panose="020B0502040204020203" pitchFamily="34" charset="0"/>
                <a:cs typeface="Segoe UI" panose="020B0502040204020203" pitchFamily="34" charset="0"/>
              </a:rPr>
              <a:t>= masse monétaire M3</a:t>
            </a:r>
          </a:p>
        </p:txBody>
      </p:sp>
      <p:sp>
        <p:nvSpPr>
          <p:cNvPr id="48133" name="ZoneTexte 5">
            <a:extLst>
              <a:ext uri="{FF2B5EF4-FFF2-40B4-BE49-F238E27FC236}">
                <a16:creationId xmlns:a16="http://schemas.microsoft.com/office/drawing/2014/main" id="{69EF2689-2880-209D-EF7D-F92254E4F7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3238" y="1519238"/>
            <a:ext cx="6270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400">
                <a:latin typeface="Segoe UI" panose="020B0502040204020203" pitchFamily="34" charset="0"/>
                <a:cs typeface="Segoe UI" panose="020B0502040204020203" pitchFamily="34" charset="0"/>
              </a:rPr>
              <a:t>M0</a:t>
            </a:r>
          </a:p>
        </p:txBody>
      </p:sp>
      <p:sp>
        <p:nvSpPr>
          <p:cNvPr id="48134" name="ZoneTexte 6">
            <a:extLst>
              <a:ext uri="{FF2B5EF4-FFF2-40B4-BE49-F238E27FC236}">
                <a16:creationId xmlns:a16="http://schemas.microsoft.com/office/drawing/2014/main" id="{8A7AA318-BAA5-3081-3F92-19555FD480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1488" y="1295400"/>
            <a:ext cx="36449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400">
                <a:latin typeface="Segoe UI" panose="020B0502040204020203" pitchFamily="34" charset="0"/>
                <a:cs typeface="Segoe UI" panose="020B0502040204020203" pitchFamily="34" charset="0"/>
              </a:rPr>
              <a:t>Argent liquide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400">
                <a:latin typeface="Segoe UI" panose="020B0502040204020203" pitchFamily="34" charset="0"/>
                <a:cs typeface="Segoe UI" panose="020B0502040204020203" pitchFamily="34" charset="0"/>
              </a:rPr>
              <a:t>= masse monétaire M0</a:t>
            </a:r>
          </a:p>
        </p:txBody>
      </p:sp>
      <p:sp>
        <p:nvSpPr>
          <p:cNvPr id="48135" name="ZoneTexte 7">
            <a:extLst>
              <a:ext uri="{FF2B5EF4-FFF2-40B4-BE49-F238E27FC236}">
                <a16:creationId xmlns:a16="http://schemas.microsoft.com/office/drawing/2014/main" id="{0F8EBFB1-32D9-4A40-D0A4-D915555D30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3238" y="2811463"/>
            <a:ext cx="7270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400">
                <a:latin typeface="Segoe UI" panose="020B0502040204020203" pitchFamily="34" charset="0"/>
                <a:cs typeface="Segoe UI" panose="020B0502040204020203" pitchFamily="34" charset="0"/>
              </a:rPr>
              <a:t>M1</a:t>
            </a:r>
          </a:p>
        </p:txBody>
      </p:sp>
      <p:sp>
        <p:nvSpPr>
          <p:cNvPr id="48136" name="ZoneTexte 8">
            <a:extLst>
              <a:ext uri="{FF2B5EF4-FFF2-40B4-BE49-F238E27FC236}">
                <a16:creationId xmlns:a16="http://schemas.microsoft.com/office/drawing/2014/main" id="{A1D54355-EA2D-8DC4-9245-D44B707B84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3238" y="4354513"/>
            <a:ext cx="8159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400">
                <a:latin typeface="Segoe UI" panose="020B0502040204020203" pitchFamily="34" charset="0"/>
                <a:cs typeface="Segoe UI" panose="020B0502040204020203" pitchFamily="34" charset="0"/>
              </a:rPr>
              <a:t>M2</a:t>
            </a:r>
          </a:p>
        </p:txBody>
      </p:sp>
      <p:sp>
        <p:nvSpPr>
          <p:cNvPr id="48137" name="ZoneTexte 9">
            <a:extLst>
              <a:ext uri="{FF2B5EF4-FFF2-40B4-BE49-F238E27FC236}">
                <a16:creationId xmlns:a16="http://schemas.microsoft.com/office/drawing/2014/main" id="{06668BA0-882A-FDA6-FC6D-348040C664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3238" y="5753100"/>
            <a:ext cx="7270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400">
                <a:latin typeface="Segoe UI" panose="020B0502040204020203" pitchFamily="34" charset="0"/>
                <a:cs typeface="Segoe UI" panose="020B0502040204020203" pitchFamily="34" charset="0"/>
              </a:rPr>
              <a:t>M3</a:t>
            </a:r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91392531-3D63-D6A8-36B6-82BC1F3ED16B}"/>
              </a:ext>
            </a:extLst>
          </p:cNvPr>
          <p:cNvCxnSpPr>
            <a:cxnSpLocks/>
          </p:cNvCxnSpPr>
          <p:nvPr/>
        </p:nvCxnSpPr>
        <p:spPr>
          <a:xfrm>
            <a:off x="609600" y="2166938"/>
            <a:ext cx="10972800" cy="0"/>
          </a:xfrm>
          <a:prstGeom prst="line">
            <a:avLst/>
          </a:prstGeom>
          <a:ln w="3175">
            <a:solidFill>
              <a:srgbClr val="009DA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ZoneTexte 2">
            <a:extLst>
              <a:ext uri="{FF2B5EF4-FFF2-40B4-BE49-F238E27FC236}">
                <a16:creationId xmlns:a16="http://schemas.microsoft.com/office/drawing/2014/main" id="{83309CC5-F555-2C2A-A08A-C147B1A10E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93213" y="1549400"/>
            <a:ext cx="18081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fr-FR" altLang="fr-FR" sz="2400">
                <a:latin typeface="Segoe UI" panose="020B0502040204020203" pitchFamily="34" charset="0"/>
                <a:cs typeface="Segoe UI" panose="020B0502040204020203" pitchFamily="34" charset="0"/>
              </a:rPr>
              <a:t>~70 mrds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444DE2B-992A-7A49-743E-5BCCE9989C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93213" y="2819400"/>
            <a:ext cx="18081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fr-FR" altLang="fr-FR" sz="2400">
                <a:latin typeface="Segoe UI" panose="020B0502040204020203" pitchFamily="34" charset="0"/>
                <a:cs typeface="Segoe UI" panose="020B0502040204020203" pitchFamily="34" charset="0"/>
              </a:rPr>
              <a:t>~730 mrds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5832B79-1A07-6CB2-7536-EC219E7498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86850" y="4330700"/>
            <a:ext cx="1914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fr-FR" altLang="fr-FR" sz="2400">
                <a:latin typeface="Segoe UI" panose="020B0502040204020203" pitchFamily="34" charset="0"/>
                <a:cs typeface="Segoe UI" panose="020B0502040204020203" pitchFamily="34" charset="0"/>
              </a:rPr>
              <a:t>~1000 mrds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2EA3E43-391C-950B-1D68-940EC2AA09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70975" y="5680075"/>
            <a:ext cx="1930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fr-FR" altLang="fr-FR" sz="2400">
                <a:latin typeface="Segoe UI" panose="020B0502040204020203" pitchFamily="34" charset="0"/>
                <a:cs typeface="Segoe UI" panose="020B0502040204020203" pitchFamily="34" charset="0"/>
              </a:rPr>
              <a:t>~1200 mrds</a:t>
            </a:r>
          </a:p>
        </p:txBody>
      </p:sp>
      <p:sp>
        <p:nvSpPr>
          <p:cNvPr id="27662" name="ZoneTexte 19">
            <a:extLst>
              <a:ext uri="{FF2B5EF4-FFF2-40B4-BE49-F238E27FC236}">
                <a16:creationId xmlns:a16="http://schemas.microsoft.com/office/drawing/2014/main" id="{1E5393B8-0F10-3E76-D851-4EEF39BD4D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94963" y="6583363"/>
            <a:ext cx="1144587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fr-FR" sz="900">
                <a:latin typeface="Segoe UI" panose="020B0502040204020203" pitchFamily="34" charset="0"/>
                <a:cs typeface="Segoe UI" panose="020B0502040204020203" pitchFamily="34" charset="0"/>
              </a:rPr>
              <a:t>Source : BNS, 2025</a:t>
            </a:r>
          </a:p>
        </p:txBody>
      </p:sp>
      <p:sp>
        <p:nvSpPr>
          <p:cNvPr id="27663" name="Titre 1">
            <a:extLst>
              <a:ext uri="{FF2B5EF4-FFF2-40B4-BE49-F238E27FC236}">
                <a16:creationId xmlns:a16="http://schemas.microsoft.com/office/drawing/2014/main" id="{3EC91D7C-B72B-50DA-2436-8861F51F90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41275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r-CH" altLang="fr-FR" sz="4400" b="1">
                <a:latin typeface="Georgia" panose="02040502050405020303" pitchFamily="18" charset="0"/>
              </a:rPr>
              <a:t>Les </a:t>
            </a:r>
            <a:r>
              <a:rPr lang="fr-CH" altLang="fr-FR" sz="4400" b="1">
                <a:solidFill>
                  <a:srgbClr val="009DA4"/>
                </a:solidFill>
                <a:latin typeface="Georgia" panose="02040502050405020303" pitchFamily="18" charset="0"/>
              </a:rPr>
              <a:t>agrégats </a:t>
            </a:r>
            <a:r>
              <a:rPr lang="fr-CH" altLang="fr-FR" sz="4400" b="1">
                <a:latin typeface="Georgia" panose="02040502050405020303" pitchFamily="18" charset="0"/>
              </a:rPr>
              <a:t>monétaires</a:t>
            </a:r>
            <a:endParaRPr lang="fr-CH" altLang="fr-FR" sz="4400"/>
          </a:p>
        </p:txBody>
      </p:sp>
      <p:cxnSp>
        <p:nvCxnSpPr>
          <p:cNvPr id="42" name="Connecteur droit 41">
            <a:extLst>
              <a:ext uri="{FF2B5EF4-FFF2-40B4-BE49-F238E27FC236}">
                <a16:creationId xmlns:a16="http://schemas.microsoft.com/office/drawing/2014/main" id="{F95CAB31-CF5A-4A84-14FA-00E2F4E159F7}"/>
              </a:ext>
            </a:extLst>
          </p:cNvPr>
          <p:cNvCxnSpPr>
            <a:cxnSpLocks/>
          </p:cNvCxnSpPr>
          <p:nvPr/>
        </p:nvCxnSpPr>
        <p:spPr>
          <a:xfrm>
            <a:off x="558800" y="1236663"/>
            <a:ext cx="10972800" cy="0"/>
          </a:xfrm>
          <a:prstGeom prst="line">
            <a:avLst/>
          </a:prstGeom>
          <a:ln w="3175">
            <a:solidFill>
              <a:srgbClr val="009DA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Connecteur droit 42">
            <a:extLst>
              <a:ext uri="{FF2B5EF4-FFF2-40B4-BE49-F238E27FC236}">
                <a16:creationId xmlns:a16="http://schemas.microsoft.com/office/drawing/2014/main" id="{CF11702A-8275-D1B0-7980-6A4067DAE240}"/>
              </a:ext>
            </a:extLst>
          </p:cNvPr>
          <p:cNvCxnSpPr>
            <a:cxnSpLocks/>
          </p:cNvCxnSpPr>
          <p:nvPr/>
        </p:nvCxnSpPr>
        <p:spPr>
          <a:xfrm>
            <a:off x="609600" y="3867150"/>
            <a:ext cx="10972800" cy="0"/>
          </a:xfrm>
          <a:prstGeom prst="line">
            <a:avLst/>
          </a:prstGeom>
          <a:ln w="3175">
            <a:solidFill>
              <a:srgbClr val="009DA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Connecteur droit 43">
            <a:extLst>
              <a:ext uri="{FF2B5EF4-FFF2-40B4-BE49-F238E27FC236}">
                <a16:creationId xmlns:a16="http://schemas.microsoft.com/office/drawing/2014/main" id="{080A025B-98CA-90D6-7985-493969A5D703}"/>
              </a:ext>
            </a:extLst>
          </p:cNvPr>
          <p:cNvCxnSpPr>
            <a:cxnSpLocks/>
          </p:cNvCxnSpPr>
          <p:nvPr/>
        </p:nvCxnSpPr>
        <p:spPr>
          <a:xfrm>
            <a:off x="609600" y="5273675"/>
            <a:ext cx="10972800" cy="0"/>
          </a:xfrm>
          <a:prstGeom prst="line">
            <a:avLst/>
          </a:prstGeom>
          <a:ln w="3175">
            <a:solidFill>
              <a:srgbClr val="009DA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Connecteur droit 44">
            <a:extLst>
              <a:ext uri="{FF2B5EF4-FFF2-40B4-BE49-F238E27FC236}">
                <a16:creationId xmlns:a16="http://schemas.microsoft.com/office/drawing/2014/main" id="{8CBC5CEC-5DFC-A138-C3DE-E52965732F63}"/>
              </a:ext>
            </a:extLst>
          </p:cNvPr>
          <p:cNvCxnSpPr>
            <a:cxnSpLocks/>
          </p:cNvCxnSpPr>
          <p:nvPr/>
        </p:nvCxnSpPr>
        <p:spPr>
          <a:xfrm>
            <a:off x="609600" y="6546850"/>
            <a:ext cx="10972800" cy="0"/>
          </a:xfrm>
          <a:prstGeom prst="line">
            <a:avLst/>
          </a:prstGeom>
          <a:ln w="3175">
            <a:solidFill>
              <a:srgbClr val="009DA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Connecteur droit 45">
            <a:extLst>
              <a:ext uri="{FF2B5EF4-FFF2-40B4-BE49-F238E27FC236}">
                <a16:creationId xmlns:a16="http://schemas.microsoft.com/office/drawing/2014/main" id="{D0A81ACB-CE8A-2A46-8000-EA338ABEF4BE}"/>
              </a:ext>
            </a:extLst>
          </p:cNvPr>
          <p:cNvCxnSpPr>
            <a:cxnSpLocks/>
          </p:cNvCxnSpPr>
          <p:nvPr/>
        </p:nvCxnSpPr>
        <p:spPr>
          <a:xfrm flipV="1">
            <a:off x="3541713" y="1236663"/>
            <a:ext cx="0" cy="5310187"/>
          </a:xfrm>
          <a:prstGeom prst="line">
            <a:avLst/>
          </a:prstGeom>
          <a:ln w="3175">
            <a:solidFill>
              <a:srgbClr val="009DA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Connecteur droit 48">
            <a:extLst>
              <a:ext uri="{FF2B5EF4-FFF2-40B4-BE49-F238E27FC236}">
                <a16:creationId xmlns:a16="http://schemas.microsoft.com/office/drawing/2014/main" id="{364CFF9D-A54A-6614-250E-587673599C24}"/>
              </a:ext>
            </a:extLst>
          </p:cNvPr>
          <p:cNvCxnSpPr>
            <a:cxnSpLocks/>
          </p:cNvCxnSpPr>
          <p:nvPr/>
        </p:nvCxnSpPr>
        <p:spPr>
          <a:xfrm flipV="1">
            <a:off x="8507413" y="1236663"/>
            <a:ext cx="0" cy="5310187"/>
          </a:xfrm>
          <a:prstGeom prst="line">
            <a:avLst/>
          </a:prstGeom>
          <a:ln w="3175">
            <a:solidFill>
              <a:srgbClr val="009DA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/>
      <p:bldP spid="48131" grpId="0"/>
      <p:bldP spid="48132" grpId="0"/>
      <p:bldP spid="48133" grpId="0"/>
      <p:bldP spid="48134" grpId="0"/>
      <p:bldP spid="48135" grpId="0"/>
      <p:bldP spid="48136" grpId="0"/>
      <p:bldP spid="48137" grpId="0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id="{00021895-95B4-FB26-9D10-D55DA95264C9}"/>
              </a:ext>
            </a:extLst>
          </p:cNvPr>
          <p:cNvGraphicFramePr>
            <a:graphicFrameLocks noGrp="1"/>
          </p:cNvGraphicFramePr>
          <p:nvPr/>
        </p:nvGraphicFramePr>
        <p:xfrm>
          <a:off x="446088" y="1204913"/>
          <a:ext cx="11018837" cy="5057775"/>
        </p:xfrm>
        <a:graphic>
          <a:graphicData uri="http://schemas.openxmlformats.org/drawingml/2006/table">
            <a:tbl>
              <a:tblPr/>
              <a:tblGrid>
                <a:gridCol w="22037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37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037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037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0376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59298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fr-CH" sz="2200" b="1" i="0" dirty="0">
                          <a:solidFill>
                            <a:srgbClr val="009DA4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Dénomination</a:t>
                      </a:r>
                    </a:p>
                  </a:txBody>
                  <a:tcPr marL="88737" marR="88737" marT="44369" marB="44369" anchor="ctr">
                    <a:lnL>
                      <a:noFill/>
                    </a:lnL>
                    <a:lnR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fr-CH" sz="2200" b="1" i="0" dirty="0">
                          <a:solidFill>
                            <a:srgbClr val="009DA4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Valeur en </a:t>
                      </a:r>
                      <a:r>
                        <a:rPr lang="fr-CH" sz="2200" b="1" i="0" dirty="0" err="1">
                          <a:solidFill>
                            <a:srgbClr val="009DA4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fr.</a:t>
                      </a:r>
                      <a:endParaRPr lang="fr-CH" sz="2200" b="1" i="0" dirty="0">
                        <a:solidFill>
                          <a:srgbClr val="009DA4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88737" marR="88737" marT="44369" marB="44369" anchor="ctr">
                    <a:lnL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fr-CH" sz="2200" b="1" i="0" dirty="0">
                          <a:solidFill>
                            <a:srgbClr val="009DA4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Valeur en %</a:t>
                      </a:r>
                    </a:p>
                  </a:txBody>
                  <a:tcPr marL="88737" marR="88737" marT="44369" marB="44369" anchor="ctr">
                    <a:lnL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fr-CH" sz="2200" b="1" i="0" dirty="0">
                          <a:solidFill>
                            <a:srgbClr val="009DA4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Nombre de billets</a:t>
                      </a:r>
                    </a:p>
                  </a:txBody>
                  <a:tcPr marL="88737" marR="88737" marT="44369" marB="44369" anchor="ctr">
                    <a:lnL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fr-CH" sz="2200" b="1" i="0" dirty="0">
                          <a:solidFill>
                            <a:srgbClr val="009DA4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Nombre de billets en %</a:t>
                      </a:r>
                    </a:p>
                  </a:txBody>
                  <a:tcPr marL="88737" marR="88737" marT="44369" marB="44369" anchor="ctr">
                    <a:lnL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3114"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fr-CH" sz="22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1000</a:t>
                      </a:r>
                    </a:p>
                  </a:txBody>
                  <a:tcPr marL="88737" marR="88737" marT="44369" marB="44369" anchor="ctr">
                    <a:lnL>
                      <a:noFill/>
                    </a:lnL>
                    <a:lnR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fr-CH" sz="22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36 360 707 000</a:t>
                      </a:r>
                    </a:p>
                  </a:txBody>
                  <a:tcPr marL="88737" marR="88737" marT="44369" marB="44369" anchor="ctr">
                    <a:lnL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fr-CH" sz="22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49,6 %</a:t>
                      </a:r>
                    </a:p>
                  </a:txBody>
                  <a:tcPr marL="88737" marR="88737" marT="44369" marB="44369" anchor="ctr">
                    <a:lnL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fr-CH" sz="22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36 360 707</a:t>
                      </a:r>
                    </a:p>
                  </a:txBody>
                  <a:tcPr marL="88737" marR="88737" marT="44369" marB="44369" anchor="ctr">
                    <a:lnL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fr-CH" sz="22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7,1 %</a:t>
                      </a:r>
                    </a:p>
                  </a:txBody>
                  <a:tcPr marL="88737" marR="88737" marT="44369" marB="44369" anchor="ctr">
                    <a:lnL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4018"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fr-CH" sz="22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500*</a:t>
                      </a:r>
                    </a:p>
                  </a:txBody>
                  <a:tcPr marL="88737" marR="88737" marT="44369" marB="44369" anchor="ctr">
                    <a:lnL>
                      <a:noFill/>
                    </a:lnL>
                    <a:lnR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fr-CH" sz="22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88 687 500</a:t>
                      </a:r>
                    </a:p>
                  </a:txBody>
                  <a:tcPr marL="88737" marR="88737" marT="44369" marB="44369" anchor="ctr">
                    <a:lnL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fr-CH" sz="22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0,1 %</a:t>
                      </a:r>
                    </a:p>
                  </a:txBody>
                  <a:tcPr marL="88737" marR="88737" marT="44369" marB="44369" anchor="ctr">
                    <a:lnL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fr-CH" sz="22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177 375</a:t>
                      </a:r>
                    </a:p>
                  </a:txBody>
                  <a:tcPr marL="88737" marR="88737" marT="44369" marB="44369" anchor="ctr">
                    <a:lnL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fr-CH" sz="22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0,0 %</a:t>
                      </a:r>
                    </a:p>
                  </a:txBody>
                  <a:tcPr marL="88737" marR="88737" marT="44369" marB="44369" anchor="ctr">
                    <a:lnL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3114"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fr-CH" sz="22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200</a:t>
                      </a:r>
                    </a:p>
                  </a:txBody>
                  <a:tcPr marL="88737" marR="88737" marT="44369" marB="44369" anchor="ctr">
                    <a:lnL>
                      <a:noFill/>
                    </a:lnL>
                    <a:lnR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fr-CH" sz="22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16 465 931 000</a:t>
                      </a:r>
                    </a:p>
                  </a:txBody>
                  <a:tcPr marL="88737" marR="88737" marT="44369" marB="44369" anchor="ctr">
                    <a:lnL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fr-CH" sz="22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22,5 %</a:t>
                      </a:r>
                    </a:p>
                  </a:txBody>
                  <a:tcPr marL="88737" marR="88737" marT="44369" marB="44369" anchor="ctr">
                    <a:lnL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fr-CH" sz="22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82 329 655</a:t>
                      </a:r>
                    </a:p>
                  </a:txBody>
                  <a:tcPr marL="88737" marR="88737" marT="44369" marB="44369" anchor="ctr">
                    <a:lnL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fr-CH" sz="22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16,0 %</a:t>
                      </a:r>
                    </a:p>
                  </a:txBody>
                  <a:tcPr marL="88737" marR="88737" marT="44369" marB="44369" anchor="ctr">
                    <a:lnL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3114"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fr-CH" sz="22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100</a:t>
                      </a:r>
                    </a:p>
                  </a:txBody>
                  <a:tcPr marL="88737" marR="88737" marT="44369" marB="44369" anchor="ctr">
                    <a:lnL>
                      <a:noFill/>
                    </a:lnL>
                    <a:lnR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fr-CH" sz="22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13 895 209 200</a:t>
                      </a:r>
                    </a:p>
                  </a:txBody>
                  <a:tcPr marL="88737" marR="88737" marT="44369" marB="44369" anchor="ctr">
                    <a:lnL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fr-CH" sz="22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19,0 %</a:t>
                      </a:r>
                    </a:p>
                  </a:txBody>
                  <a:tcPr marL="88737" marR="88737" marT="44369" marB="44369" anchor="ctr">
                    <a:lnL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fr-CH" sz="22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138 952 092</a:t>
                      </a:r>
                    </a:p>
                  </a:txBody>
                  <a:tcPr marL="88737" marR="88737" marT="44369" marB="44369" anchor="ctr">
                    <a:lnL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fr-CH" sz="22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27,0 %</a:t>
                      </a:r>
                    </a:p>
                  </a:txBody>
                  <a:tcPr marL="88737" marR="88737" marT="44369" marB="44369" anchor="ctr">
                    <a:lnL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4018"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fr-CH" sz="22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50</a:t>
                      </a:r>
                    </a:p>
                  </a:txBody>
                  <a:tcPr marL="88737" marR="88737" marT="44369" marB="44369" anchor="ctr">
                    <a:lnL>
                      <a:noFill/>
                    </a:lnL>
                    <a:lnR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fr-CH" sz="22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3 611 851 800</a:t>
                      </a:r>
                    </a:p>
                  </a:txBody>
                  <a:tcPr marL="88737" marR="88737" marT="44369" marB="44369" anchor="ctr">
                    <a:lnL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fr-CH" sz="22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4,9 %</a:t>
                      </a:r>
                    </a:p>
                  </a:txBody>
                  <a:tcPr marL="88737" marR="88737" marT="44369" marB="44369" anchor="ctr">
                    <a:lnL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fr-CH" sz="22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72 237 036</a:t>
                      </a:r>
                    </a:p>
                  </a:txBody>
                  <a:tcPr marL="88737" marR="88737" marT="44369" marB="44369" anchor="ctr">
                    <a:lnL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fr-CH" sz="22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14,1 %</a:t>
                      </a:r>
                    </a:p>
                  </a:txBody>
                  <a:tcPr marL="88737" marR="88737" marT="44369" marB="44369" anchor="ctr">
                    <a:lnL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4018"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fr-CH" sz="22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20</a:t>
                      </a:r>
                    </a:p>
                  </a:txBody>
                  <a:tcPr marL="88737" marR="88737" marT="44369" marB="44369" anchor="ctr">
                    <a:lnL>
                      <a:noFill/>
                    </a:lnL>
                    <a:lnR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fr-CH" sz="22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2 022 445 340</a:t>
                      </a:r>
                    </a:p>
                  </a:txBody>
                  <a:tcPr marL="88737" marR="88737" marT="44369" marB="44369" anchor="ctr">
                    <a:lnL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fr-CH" sz="22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2,8 %</a:t>
                      </a:r>
                    </a:p>
                  </a:txBody>
                  <a:tcPr marL="88737" marR="88737" marT="44369" marB="44369" anchor="ctr">
                    <a:lnL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fr-CH" sz="22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101 122 267</a:t>
                      </a:r>
                    </a:p>
                  </a:txBody>
                  <a:tcPr marL="88737" marR="88737" marT="44369" marB="44369" anchor="ctr">
                    <a:lnL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fr-CH" sz="22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19,7 %</a:t>
                      </a:r>
                    </a:p>
                  </a:txBody>
                  <a:tcPr marL="88737" marR="88737" marT="44369" marB="44369" anchor="ctr">
                    <a:lnL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4018"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fr-CH" sz="22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10</a:t>
                      </a:r>
                    </a:p>
                  </a:txBody>
                  <a:tcPr marL="88737" marR="88737" marT="44369" marB="44369" anchor="ctr">
                    <a:lnL>
                      <a:noFill/>
                    </a:lnL>
                    <a:lnR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fr-CH" sz="220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827 841 430</a:t>
                      </a:r>
                    </a:p>
                  </a:txBody>
                  <a:tcPr marL="88737" marR="88737" marT="44369" marB="44369" anchor="ctr">
                    <a:lnL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fr-CH" sz="22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1,1 %</a:t>
                      </a:r>
                    </a:p>
                  </a:txBody>
                  <a:tcPr marL="88737" marR="88737" marT="44369" marB="44369" anchor="ctr">
                    <a:lnL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fr-CH" sz="22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82 784 143</a:t>
                      </a:r>
                    </a:p>
                  </a:txBody>
                  <a:tcPr marL="88737" marR="88737" marT="44369" marB="44369" anchor="ctr">
                    <a:lnL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fr-CH" sz="22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16,1 %</a:t>
                      </a:r>
                    </a:p>
                  </a:txBody>
                  <a:tcPr marL="88737" marR="88737" marT="44369" marB="44369" anchor="ctr">
                    <a:lnL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53064"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fr-CH" sz="2200" b="1" i="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Total</a:t>
                      </a:r>
                      <a:endParaRPr lang="fr-CH" sz="2200" b="1" dirty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88737" marR="88737" marT="44369" marB="44369" anchor="ctr">
                    <a:lnL>
                      <a:noFill/>
                    </a:lnL>
                    <a:lnR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fr-CH" sz="2200" b="1" i="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73 272 673 270</a:t>
                      </a:r>
                      <a:endParaRPr lang="fr-CH" sz="2200" b="1" dirty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88737" marR="88737" marT="44369" marB="44369" anchor="ctr">
                    <a:lnL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fr-CH" sz="2200" b="1" i="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100,0 %</a:t>
                      </a:r>
                      <a:endParaRPr lang="fr-CH" sz="2200" b="1" dirty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88737" marR="88737" marT="44369" marB="44369" anchor="ctr">
                    <a:lnL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fr-CH" sz="2200" b="1" i="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513 963 275</a:t>
                      </a:r>
                      <a:endParaRPr lang="fr-CH" sz="2200" b="1" dirty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88737" marR="88737" marT="44369" marB="44369" anchor="ctr">
                    <a:lnL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fr-CH" sz="2200" b="1" i="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100,0 %</a:t>
                      </a:r>
                      <a:endParaRPr lang="fr-CH" sz="2200" b="1" dirty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88737" marR="88737" marT="44369" marB="44369" anchor="ctr">
                    <a:lnL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8733" name="Titre 1">
            <a:extLst>
              <a:ext uri="{FF2B5EF4-FFF2-40B4-BE49-F238E27FC236}">
                <a16:creationId xmlns:a16="http://schemas.microsoft.com/office/drawing/2014/main" id="{D29EE11F-B201-5C8A-085A-40FF8CFD0B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33020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r-CH" altLang="fr-FR" sz="4400" b="1">
                <a:latin typeface="Georgia" panose="02040502050405020303" pitchFamily="18" charset="0"/>
              </a:rPr>
              <a:t>La </a:t>
            </a:r>
            <a:r>
              <a:rPr lang="fr-CH" altLang="fr-FR" sz="4400" b="1">
                <a:solidFill>
                  <a:srgbClr val="009DA4"/>
                </a:solidFill>
                <a:latin typeface="Georgia" panose="02040502050405020303" pitchFamily="18" charset="0"/>
              </a:rPr>
              <a:t>masse </a:t>
            </a:r>
            <a:r>
              <a:rPr lang="fr-CH" altLang="fr-FR" sz="4400" b="1">
                <a:latin typeface="Georgia" panose="02040502050405020303" pitchFamily="18" charset="0"/>
              </a:rPr>
              <a:t>monétaire</a:t>
            </a:r>
            <a:endParaRPr lang="fr-CH" altLang="fr-FR" sz="4400"/>
          </a:p>
        </p:txBody>
      </p:sp>
      <p:sp>
        <p:nvSpPr>
          <p:cNvPr id="28734" name="ZoneTexte 6">
            <a:extLst>
              <a:ext uri="{FF2B5EF4-FFF2-40B4-BE49-F238E27FC236}">
                <a16:creationId xmlns:a16="http://schemas.microsoft.com/office/drawing/2014/main" id="{B763D1DB-E06B-6130-22A4-8F5C6C435C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13" y="6307138"/>
            <a:ext cx="6096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fr-FR" sz="1400">
                <a:solidFill>
                  <a:srgbClr val="161E2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* Ces billets appartiennent encore à la sixième série de billets</a:t>
            </a:r>
            <a:endParaRPr lang="fr-CH" altLang="fr-FR" sz="14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8735" name="ZoneTexte 19">
            <a:extLst>
              <a:ext uri="{FF2B5EF4-FFF2-40B4-BE49-F238E27FC236}">
                <a16:creationId xmlns:a16="http://schemas.microsoft.com/office/drawing/2014/main" id="{7FC49C52-B3A7-57BD-F6B8-B64D0292C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88600" y="6307138"/>
            <a:ext cx="11430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fr-FR" sz="900">
                <a:latin typeface="Segoe UI" panose="020B0502040204020203" pitchFamily="34" charset="0"/>
                <a:cs typeface="Segoe UI" panose="020B0502040204020203" pitchFamily="34" charset="0"/>
              </a:rPr>
              <a:t>Source : BNS, 2025</a:t>
            </a:r>
          </a:p>
        </p:txBody>
      </p:sp>
    </p:spTree>
  </p:cSld>
  <p:clrMapOvr>
    <a:masterClrMapping/>
  </p:clrMapOvr>
  <p:transition spd="med">
    <p:pull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Image 3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0D3F384C-A6A1-466B-C623-6D5AA0CA24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63" y="920750"/>
            <a:ext cx="11830050" cy="585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8" name="Titre 1">
            <a:extLst>
              <a:ext uri="{FF2B5EF4-FFF2-40B4-BE49-F238E27FC236}">
                <a16:creationId xmlns:a16="http://schemas.microsoft.com/office/drawing/2014/main" id="{6FD23C1F-326C-F163-B6E8-759A1552CD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80975"/>
            <a:ext cx="11277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r-CH" altLang="fr-FR" sz="4400" b="1">
                <a:latin typeface="Georgia" panose="02040502050405020303" pitchFamily="18" charset="0"/>
              </a:rPr>
              <a:t>L’</a:t>
            </a:r>
            <a:r>
              <a:rPr lang="fr-CH" altLang="fr-FR" sz="4400" b="1">
                <a:solidFill>
                  <a:srgbClr val="009DA4"/>
                </a:solidFill>
                <a:latin typeface="Georgia" panose="02040502050405020303" pitchFamily="18" charset="0"/>
              </a:rPr>
              <a:t>histoire</a:t>
            </a:r>
            <a:r>
              <a:rPr lang="fr-CH" altLang="fr-FR" sz="4400" b="1">
                <a:latin typeface="Georgia" panose="02040502050405020303" pitchFamily="18" charset="0"/>
              </a:rPr>
              <a:t> controversée de la monnaie</a:t>
            </a:r>
            <a:endParaRPr lang="fr-CH" altLang="fr-FR" sz="4400"/>
          </a:p>
        </p:txBody>
      </p:sp>
    </p:spTree>
  </p:cSld>
  <p:clrMapOvr>
    <a:masterClrMapping/>
  </p:clrMapOvr>
  <p:transition spd="med">
    <p:pull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Image 4" descr="Une image contenant texte, fruit, dessin humoristique, nourriture&#10;&#10;Le contenu généré par l’IA peut être incorrect.">
            <a:extLst>
              <a:ext uri="{FF2B5EF4-FFF2-40B4-BE49-F238E27FC236}">
                <a16:creationId xmlns:a16="http://schemas.microsoft.com/office/drawing/2014/main" id="{4D63F21E-5EA7-8DFD-04A8-EA84724F35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1525" y="725488"/>
            <a:ext cx="8108950" cy="612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6" name="Titre 1">
            <a:extLst>
              <a:ext uri="{FF2B5EF4-FFF2-40B4-BE49-F238E27FC236}">
                <a16:creationId xmlns:a16="http://schemas.microsoft.com/office/drawing/2014/main" id="{F6970C7A-634E-0FEA-03C1-25E2940CDE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-144463"/>
            <a:ext cx="10972800" cy="1143001"/>
          </a:xfrm>
        </p:spPr>
        <p:txBody>
          <a:bodyPr/>
          <a:lstStyle/>
          <a:p>
            <a:r>
              <a:rPr lang="fr-CH" altLang="fr-FR" b="1">
                <a:solidFill>
                  <a:srgbClr val="009DA4"/>
                </a:solidFill>
                <a:latin typeface="Georgia" panose="02040502050405020303" pitchFamily="18" charset="0"/>
              </a:rPr>
              <a:t>Troc </a:t>
            </a:r>
            <a:r>
              <a:rPr lang="fr-CH" altLang="fr-FR" b="1">
                <a:latin typeface="Georgia" panose="02040502050405020303" pitchFamily="18" charset="0"/>
              </a:rPr>
              <a:t>et </a:t>
            </a:r>
            <a:r>
              <a:rPr lang="fr-CH" altLang="fr-FR" b="1">
                <a:solidFill>
                  <a:srgbClr val="009DA4"/>
                </a:solidFill>
                <a:latin typeface="Georgia" panose="02040502050405020303" pitchFamily="18" charset="0"/>
              </a:rPr>
              <a:t> réciprocité</a:t>
            </a:r>
            <a:endParaRPr lang="fr-CH" altLang="fr-FR"/>
          </a:p>
        </p:txBody>
      </p:sp>
    </p:spTree>
  </p:cSld>
  <p:clrMapOvr>
    <a:masterClrMapping/>
  </p:clrMapOvr>
  <p:transition spd="med">
    <p:pull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Image 2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1C90A238-0F38-59BA-D54D-E4A94FF388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38" y="1333500"/>
            <a:ext cx="11998325" cy="496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0" name="Titre 1">
            <a:extLst>
              <a:ext uri="{FF2B5EF4-FFF2-40B4-BE49-F238E27FC236}">
                <a16:creationId xmlns:a16="http://schemas.microsoft.com/office/drawing/2014/main" id="{42C93092-E089-ADB3-E9E6-7F7A2B1970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498475"/>
            <a:ext cx="11277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r-CH" altLang="fr-FR" sz="4400" b="1">
                <a:latin typeface="Georgia" panose="02040502050405020303" pitchFamily="18" charset="0"/>
              </a:rPr>
              <a:t>La </a:t>
            </a:r>
            <a:r>
              <a:rPr lang="fr-CH" altLang="fr-FR" sz="4400" b="1">
                <a:solidFill>
                  <a:srgbClr val="009DA4"/>
                </a:solidFill>
                <a:latin typeface="Georgia" panose="02040502050405020303" pitchFamily="18" charset="0"/>
              </a:rPr>
              <a:t>nature</a:t>
            </a:r>
            <a:r>
              <a:rPr lang="fr-CH" altLang="fr-FR" sz="4400" b="1">
                <a:latin typeface="Georgia" panose="02040502050405020303" pitchFamily="18" charset="0"/>
              </a:rPr>
              <a:t> de la monnaie</a:t>
            </a:r>
            <a:endParaRPr lang="fr-CH" altLang="fr-FR" sz="4400"/>
          </a:p>
        </p:txBody>
      </p:sp>
    </p:spTree>
  </p:cSld>
  <p:clrMapOvr>
    <a:masterClrMapping/>
  </p:clrMapOvr>
  <p:transition spd="med">
    <p:pull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Image 2" descr="Une image contenant texte, capture d’écran, Police, conception&#10;&#10;Le contenu généré par l’IA peut être incorrect.">
            <a:extLst>
              <a:ext uri="{FF2B5EF4-FFF2-40B4-BE49-F238E27FC236}">
                <a16:creationId xmlns:a16="http://schemas.microsoft.com/office/drawing/2014/main" id="{DC58C0F9-3BAF-6B61-3C95-BC27243FAF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"/>
          <a:stretch>
            <a:fillRect/>
          </a:stretch>
        </p:blipFill>
        <p:spPr bwMode="auto">
          <a:xfrm>
            <a:off x="336550" y="1403350"/>
            <a:ext cx="11522075" cy="526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4" name="Titre 1">
            <a:extLst>
              <a:ext uri="{FF2B5EF4-FFF2-40B4-BE49-F238E27FC236}">
                <a16:creationId xmlns:a16="http://schemas.microsoft.com/office/drawing/2014/main" id="{D36D3EF9-5AA0-359C-7BE1-027C5939E0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450850"/>
            <a:ext cx="11277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r-CH" altLang="fr-FR" sz="4400" b="1">
                <a:latin typeface="Georgia" panose="02040502050405020303" pitchFamily="18" charset="0"/>
              </a:rPr>
              <a:t>Le </a:t>
            </a:r>
            <a:r>
              <a:rPr lang="fr-CH" altLang="fr-FR" sz="4400" b="1">
                <a:solidFill>
                  <a:srgbClr val="009DA4"/>
                </a:solidFill>
                <a:latin typeface="Georgia" panose="02040502050405020303" pitchFamily="18" charset="0"/>
              </a:rPr>
              <a:t>pouvoir d’achat </a:t>
            </a:r>
            <a:r>
              <a:rPr lang="fr-CH" altLang="fr-FR" sz="4400" b="1">
                <a:latin typeface="Georgia" panose="02040502050405020303" pitchFamily="18" charset="0"/>
              </a:rPr>
              <a:t>de la monnaie</a:t>
            </a:r>
            <a:endParaRPr lang="fr-CH" altLang="fr-FR" sz="4400"/>
          </a:p>
        </p:txBody>
      </p:sp>
    </p:spTree>
  </p:cSld>
  <p:clrMapOvr>
    <a:masterClrMapping/>
  </p:clrMapOvr>
  <p:transition spd="med">
    <p:pull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ZoneTexte 6">
            <a:extLst>
              <a:ext uri="{FF2B5EF4-FFF2-40B4-BE49-F238E27FC236}">
                <a16:creationId xmlns:a16="http://schemas.microsoft.com/office/drawing/2014/main" id="{5B4792F3-A90C-5648-152A-2743E2927F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0575" y="6311900"/>
            <a:ext cx="10080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CH" altLang="fr-FR" sz="1800" b="1">
                <a:latin typeface="Segoe UI" panose="020B0502040204020203" pitchFamily="34" charset="0"/>
                <a:cs typeface="Segoe UI" panose="020B0502040204020203" pitchFamily="34" charset="0"/>
              </a:rPr>
              <a:t>Dette</a:t>
            </a:r>
          </a:p>
        </p:txBody>
      </p:sp>
      <p:sp>
        <p:nvSpPr>
          <p:cNvPr id="34818" name="ZoneTexte 7">
            <a:extLst>
              <a:ext uri="{FF2B5EF4-FFF2-40B4-BE49-F238E27FC236}">
                <a16:creationId xmlns:a16="http://schemas.microsoft.com/office/drawing/2014/main" id="{ABDB2021-C1CC-0F29-5CD8-3A291DE67C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37650" y="6310313"/>
            <a:ext cx="10080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CH" altLang="fr-FR" sz="1800" b="1">
                <a:latin typeface="Segoe UI" panose="020B0502040204020203" pitchFamily="34" charset="0"/>
                <a:cs typeface="Segoe UI" panose="020B0502040204020203" pitchFamily="34" charset="0"/>
              </a:rPr>
              <a:t>Dette</a:t>
            </a:r>
          </a:p>
        </p:txBody>
      </p:sp>
      <p:sp>
        <p:nvSpPr>
          <p:cNvPr id="34819" name="ZoneTexte 8">
            <a:extLst>
              <a:ext uri="{FF2B5EF4-FFF2-40B4-BE49-F238E27FC236}">
                <a16:creationId xmlns:a16="http://schemas.microsoft.com/office/drawing/2014/main" id="{4B262282-BF70-ADD0-841B-6125AF773A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6413" y="1741488"/>
            <a:ext cx="15763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CH" altLang="fr-FR" sz="1800" b="1">
                <a:latin typeface="Segoe UI" panose="020B0502040204020203" pitchFamily="34" charset="0"/>
                <a:cs typeface="Segoe UI" panose="020B0502040204020203" pitchFamily="34" charset="0"/>
              </a:rPr>
              <a:t>Créance</a:t>
            </a:r>
          </a:p>
        </p:txBody>
      </p:sp>
      <p:sp>
        <p:nvSpPr>
          <p:cNvPr id="34820" name="ZoneTexte 9">
            <a:extLst>
              <a:ext uri="{FF2B5EF4-FFF2-40B4-BE49-F238E27FC236}">
                <a16:creationId xmlns:a16="http://schemas.microsoft.com/office/drawing/2014/main" id="{0E74FF65-3C13-49D2-CD60-E43FF12A55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15413" y="1741488"/>
            <a:ext cx="12525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CH" altLang="fr-FR" sz="1800" b="1">
                <a:latin typeface="Segoe UI" panose="020B0502040204020203" pitchFamily="34" charset="0"/>
                <a:cs typeface="Segoe UI" panose="020B0502040204020203" pitchFamily="34" charset="0"/>
              </a:rPr>
              <a:t>Créance</a:t>
            </a:r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785C8DD9-9F86-1B51-C83B-684BE18A8614}"/>
              </a:ext>
            </a:extLst>
          </p:cNvPr>
          <p:cNvCxnSpPr/>
          <p:nvPr/>
        </p:nvCxnSpPr>
        <p:spPr>
          <a:xfrm>
            <a:off x="1862138" y="4278313"/>
            <a:ext cx="8405812" cy="0"/>
          </a:xfrm>
          <a:prstGeom prst="line">
            <a:avLst/>
          </a:prstGeom>
          <a:ln w="3175">
            <a:solidFill>
              <a:srgbClr val="009DA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822" name="ZoneTexte 11">
            <a:extLst>
              <a:ext uri="{FF2B5EF4-FFF2-40B4-BE49-F238E27FC236}">
                <a16:creationId xmlns:a16="http://schemas.microsoft.com/office/drawing/2014/main" id="{662B7D9B-1CFF-9E05-A711-616B3F021B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2475" y="1741488"/>
            <a:ext cx="3167063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CH" altLang="fr-FR" sz="2600" b="1">
                <a:solidFill>
                  <a:srgbClr val="009DA4"/>
                </a:solidFill>
                <a:latin typeface="Georgia" panose="02040502050405020303" pitchFamily="18" charset="0"/>
                <a:cs typeface="Segoe UI" panose="020B0502040204020203" pitchFamily="34" charset="0"/>
              </a:rPr>
              <a:t>TROC</a:t>
            </a:r>
          </a:p>
        </p:txBody>
      </p:sp>
      <p:pic>
        <p:nvPicPr>
          <p:cNvPr id="34823" name="Image 2" descr="Une image contenant habits, homme, chaussures, personne&#10;&#10;Le contenu généré par l’IA peut être incorrect.">
            <a:extLst>
              <a:ext uri="{FF2B5EF4-FFF2-40B4-BE49-F238E27FC236}">
                <a16:creationId xmlns:a16="http://schemas.microsoft.com/office/drawing/2014/main" id="{856B963C-791A-63A2-BBBA-C5E1B56313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06" r="46204" b="7964"/>
          <a:stretch>
            <a:fillRect/>
          </a:stretch>
        </p:blipFill>
        <p:spPr bwMode="auto">
          <a:xfrm>
            <a:off x="3495675" y="2641600"/>
            <a:ext cx="866775" cy="273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4" name="Image 4" descr="Une image contenant habits, chaussures, jeans, homme&#10;&#10;Le contenu généré par l’IA peut être incorrect.">
            <a:extLst>
              <a:ext uri="{FF2B5EF4-FFF2-40B4-BE49-F238E27FC236}">
                <a16:creationId xmlns:a16="http://schemas.microsoft.com/office/drawing/2014/main" id="{B3357B93-2F65-FE18-BA1F-F9E37CE5AE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89" r="26643"/>
          <a:stretch>
            <a:fillRect/>
          </a:stretch>
        </p:blipFill>
        <p:spPr bwMode="auto">
          <a:xfrm>
            <a:off x="7729538" y="2641600"/>
            <a:ext cx="941387" cy="273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5" name="Titre 1">
            <a:extLst>
              <a:ext uri="{FF2B5EF4-FFF2-40B4-BE49-F238E27FC236}">
                <a16:creationId xmlns:a16="http://schemas.microsoft.com/office/drawing/2014/main" id="{236364C7-1D66-2FEF-E747-D6B55D194F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450850"/>
            <a:ext cx="11277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r-CH" altLang="fr-FR" sz="4400" b="1">
                <a:latin typeface="Georgia" panose="02040502050405020303" pitchFamily="18" charset="0"/>
              </a:rPr>
              <a:t>Le </a:t>
            </a:r>
            <a:r>
              <a:rPr lang="fr-CH" altLang="fr-FR" sz="4400" b="1">
                <a:solidFill>
                  <a:srgbClr val="009DA4"/>
                </a:solidFill>
                <a:latin typeface="Georgia" panose="02040502050405020303" pitchFamily="18" charset="0"/>
              </a:rPr>
              <a:t>pouvoir d’achat </a:t>
            </a:r>
            <a:r>
              <a:rPr lang="fr-CH" altLang="fr-FR" sz="4400" b="1">
                <a:latin typeface="Georgia" panose="02040502050405020303" pitchFamily="18" charset="0"/>
              </a:rPr>
              <a:t>de la monnaie</a:t>
            </a:r>
            <a:endParaRPr lang="fr-CH" altLang="fr-FR" sz="4400"/>
          </a:p>
        </p:txBody>
      </p:sp>
      <p:pic>
        <p:nvPicPr>
          <p:cNvPr id="26635" name="Image 8" descr="Une image contenant fruit, pomme, Aliments naturels&#10;&#10;Le contenu généré par l’IA peut être incorrect.">
            <a:extLst>
              <a:ext uri="{FF2B5EF4-FFF2-40B4-BE49-F238E27FC236}">
                <a16:creationId xmlns:a16="http://schemas.microsoft.com/office/drawing/2014/main" id="{2111626C-0456-8229-421D-4FCB53BD36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2463" y="3429000"/>
            <a:ext cx="6604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6" name="Image 11" descr="Une image contenant boisson, nourriture, café, Plats et corbeilles&#10;&#10;Le contenu généré par l’IA peut être incorrect.">
            <a:extLst>
              <a:ext uri="{FF2B5EF4-FFF2-40B4-BE49-F238E27FC236}">
                <a16:creationId xmlns:a16="http://schemas.microsoft.com/office/drawing/2014/main" id="{BEFBA86A-7B56-5FFE-50E4-C4297045A1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0713" y="3429000"/>
            <a:ext cx="6604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1.85185E-6 L 0.20573 1.85185E-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86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1.85185E-6 L -0.20573 1.85185E-6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5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DA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A7349BB2-290F-73AF-D52E-F69DA39C8CA2}"/>
              </a:ext>
            </a:extLst>
          </p:cNvPr>
          <p:cNvSpPr/>
          <p:nvPr/>
        </p:nvSpPr>
        <p:spPr>
          <a:xfrm>
            <a:off x="419100" y="698500"/>
            <a:ext cx="11366500" cy="5816600"/>
          </a:xfrm>
          <a:prstGeom prst="roundRect">
            <a:avLst>
              <a:gd name="adj" fmla="val 221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2225" algn="ctr">
              <a:buClr>
                <a:schemeClr val="accent2"/>
              </a:buClr>
              <a:defRPr/>
            </a:pPr>
            <a:r>
              <a:rPr lang="fr-FR" sz="11500" b="1" dirty="0">
                <a:solidFill>
                  <a:schemeClr val="bg1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Les biens</a:t>
            </a:r>
          </a:p>
        </p:txBody>
      </p:sp>
      <p:sp>
        <p:nvSpPr>
          <p:cNvPr id="16387" name="ZoneTexte 4">
            <a:extLst>
              <a:ext uri="{FF2B5EF4-FFF2-40B4-BE49-F238E27FC236}">
                <a16:creationId xmlns:a16="http://schemas.microsoft.com/office/drawing/2014/main" id="{609C441A-6F3C-4C3A-B692-1656947FD2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0425" y="1117600"/>
            <a:ext cx="4406900" cy="507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66700" indent="-2667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fr-FR" sz="1800">
                <a:solidFill>
                  <a:srgbClr val="F7921D"/>
                </a:solidFill>
                <a:latin typeface="Georgia" panose="02040502050405020303" pitchFamily="18" charset="0"/>
              </a:rPr>
              <a:t>⇾</a:t>
            </a:r>
            <a:r>
              <a:rPr lang="fr-FR" altLang="fr-FR" sz="1800">
                <a:latin typeface="Georgia" panose="02040502050405020303" pitchFamily="18" charset="0"/>
              </a:rPr>
              <a:t> Définir la notion de banque.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fr-FR" altLang="fr-FR" sz="1800">
                <a:solidFill>
                  <a:srgbClr val="F7921D"/>
                </a:solidFill>
                <a:latin typeface="Georgia" panose="02040502050405020303" pitchFamily="18" charset="0"/>
              </a:rPr>
              <a:t>⇾</a:t>
            </a:r>
            <a:r>
              <a:rPr lang="fr-FR" altLang="fr-FR" sz="1800">
                <a:latin typeface="Georgia" panose="02040502050405020303" pitchFamily="18" charset="0"/>
              </a:rPr>
              <a:t> Définir le troc et citer ses limites.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fr-FR" altLang="fr-FR" sz="1800">
                <a:solidFill>
                  <a:srgbClr val="F7921D"/>
                </a:solidFill>
                <a:latin typeface="Georgia" panose="02040502050405020303" pitchFamily="18" charset="0"/>
              </a:rPr>
              <a:t>⇾</a:t>
            </a:r>
            <a:r>
              <a:rPr lang="fr-FR" altLang="fr-FR" sz="1800">
                <a:latin typeface="Georgia" panose="02040502050405020303" pitchFamily="18" charset="0"/>
              </a:rPr>
              <a:t> Faire la distinction entre le troc et la réciprocité.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fr-FR" altLang="fr-FR" sz="1800">
                <a:solidFill>
                  <a:srgbClr val="F7921D"/>
                </a:solidFill>
                <a:latin typeface="Georgia" panose="02040502050405020303" pitchFamily="18" charset="0"/>
              </a:rPr>
              <a:t>⇾</a:t>
            </a:r>
            <a:r>
              <a:rPr lang="fr-FR" altLang="fr-FR" sz="1800">
                <a:latin typeface="Georgia" panose="02040502050405020303" pitchFamily="18" charset="0"/>
              </a:rPr>
              <a:t> Présenter les fonctions de la monnaie.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fr-FR" altLang="fr-FR" sz="1800">
                <a:solidFill>
                  <a:srgbClr val="F7921D"/>
                </a:solidFill>
                <a:latin typeface="Georgia" panose="02040502050405020303" pitchFamily="18" charset="0"/>
              </a:rPr>
              <a:t>⇾</a:t>
            </a:r>
            <a:r>
              <a:rPr lang="fr-FR" altLang="fr-FR" sz="1800">
                <a:latin typeface="Georgia" panose="02040502050405020303" pitchFamily="18" charset="0"/>
              </a:rPr>
              <a:t> Présenter les différentes formes de la monnaie à travers l’histoire.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fr-FR" altLang="fr-FR" sz="1800">
                <a:solidFill>
                  <a:srgbClr val="F7921D"/>
                </a:solidFill>
                <a:latin typeface="Georgia" panose="02040502050405020303" pitchFamily="18" charset="0"/>
              </a:rPr>
              <a:t>⇾</a:t>
            </a:r>
            <a:r>
              <a:rPr lang="fr-FR" altLang="fr-FR" sz="1800">
                <a:latin typeface="Georgia" panose="02040502050405020303" pitchFamily="18" charset="0"/>
              </a:rPr>
              <a:t> Expliquer la controverse sur l’histoire de la monnaie.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fr-FR" altLang="fr-FR" sz="1800">
                <a:solidFill>
                  <a:srgbClr val="F7921D"/>
                </a:solidFill>
                <a:latin typeface="Georgia" panose="02040502050405020303" pitchFamily="18" charset="0"/>
              </a:rPr>
              <a:t>⇾</a:t>
            </a:r>
            <a:r>
              <a:rPr lang="fr-FR" altLang="fr-FR" sz="1800">
                <a:latin typeface="Georgia" panose="02040502050405020303" pitchFamily="18" charset="0"/>
              </a:rPr>
              <a:t> Citer et expliquer les différents éléments de la masse monétaire.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fr-FR" altLang="fr-FR" sz="1800">
                <a:solidFill>
                  <a:srgbClr val="F7921D"/>
                </a:solidFill>
                <a:latin typeface="Georgia" panose="02040502050405020303" pitchFamily="18" charset="0"/>
              </a:rPr>
              <a:t>⇾</a:t>
            </a:r>
            <a:r>
              <a:rPr lang="fr-FR" altLang="fr-FR" sz="1800">
                <a:latin typeface="Georgia" panose="02040502050405020303" pitchFamily="18" charset="0"/>
              </a:rPr>
              <a:t> Décrire la nature de la monnaie.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fr-FR" altLang="fr-FR" sz="1800">
                <a:solidFill>
                  <a:srgbClr val="F7921D"/>
                </a:solidFill>
                <a:latin typeface="Georgia" panose="02040502050405020303" pitchFamily="18" charset="0"/>
              </a:rPr>
              <a:t>⇾</a:t>
            </a:r>
            <a:r>
              <a:rPr lang="fr-FR" altLang="fr-FR" sz="1800">
                <a:latin typeface="Georgia" panose="02040502050405020303" pitchFamily="18" charset="0"/>
              </a:rPr>
              <a:t> Expliquer d’où la monnaie tire son pouvoir d’achat.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fr-FR" altLang="fr-FR" sz="1800">
                <a:solidFill>
                  <a:srgbClr val="F7921D"/>
                </a:solidFill>
                <a:latin typeface="Georgia" panose="02040502050405020303" pitchFamily="18" charset="0"/>
              </a:rPr>
              <a:t>⇾</a:t>
            </a:r>
            <a:r>
              <a:rPr lang="fr-FR" altLang="fr-FR" sz="1800">
                <a:latin typeface="Georgia" panose="02040502050405020303" pitchFamily="18" charset="0"/>
              </a:rPr>
              <a:t> Décrire comment les banques ont vu le jour.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fr-FR" altLang="fr-FR" sz="1800">
                <a:solidFill>
                  <a:srgbClr val="F7921D"/>
                </a:solidFill>
                <a:latin typeface="Georgia" panose="02040502050405020303" pitchFamily="18" charset="0"/>
              </a:rPr>
              <a:t>⇾</a:t>
            </a:r>
            <a:r>
              <a:rPr lang="fr-FR" altLang="fr-FR" sz="1800">
                <a:latin typeface="Georgia" panose="02040502050405020303" pitchFamily="18" charset="0"/>
              </a:rPr>
              <a:t> Citer les diverses catégories de banques.</a:t>
            </a:r>
            <a:endParaRPr lang="fr-CH" altLang="fr-FR" sz="1800">
              <a:latin typeface="Georgia" panose="02040502050405020303" pitchFamily="18" charset="0"/>
            </a:endParaRPr>
          </a:p>
        </p:txBody>
      </p:sp>
      <p:sp>
        <p:nvSpPr>
          <p:cNvPr id="16388" name="ZoneTexte 5">
            <a:extLst>
              <a:ext uri="{FF2B5EF4-FFF2-40B4-BE49-F238E27FC236}">
                <a16:creationId xmlns:a16="http://schemas.microsoft.com/office/drawing/2014/main" id="{B6BFB7EF-A635-FF64-6AAA-CDAE40B24F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9525" y="1117600"/>
            <a:ext cx="4594225" cy="507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66700" indent="-2667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fr-FR" sz="1800">
                <a:solidFill>
                  <a:srgbClr val="F7921D"/>
                </a:solidFill>
                <a:latin typeface="Georgia" panose="02040502050405020303" pitchFamily="18" charset="0"/>
              </a:rPr>
              <a:t>⇾</a:t>
            </a:r>
            <a:r>
              <a:rPr lang="fr-FR" altLang="fr-FR" sz="1800">
                <a:latin typeface="Georgia" panose="02040502050405020303" pitchFamily="18" charset="0"/>
              </a:rPr>
              <a:t> Présenter le triple objectif de la Banque nationale suisse.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fr-FR" altLang="fr-FR" sz="1800">
                <a:solidFill>
                  <a:srgbClr val="F7921D"/>
                </a:solidFill>
                <a:latin typeface="Georgia" panose="02040502050405020303" pitchFamily="18" charset="0"/>
              </a:rPr>
              <a:t>⇾</a:t>
            </a:r>
            <a:r>
              <a:rPr lang="fr-FR" altLang="fr-FR" sz="1800">
                <a:latin typeface="Georgia" panose="02040502050405020303" pitchFamily="18" charset="0"/>
              </a:rPr>
              <a:t> Expliquer le double rôle des banques secondaires.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fr-FR" altLang="fr-FR" sz="1800">
                <a:solidFill>
                  <a:srgbClr val="F7921D"/>
                </a:solidFill>
                <a:latin typeface="Georgia" panose="02040502050405020303" pitchFamily="18" charset="0"/>
              </a:rPr>
              <a:t>⇾</a:t>
            </a:r>
            <a:r>
              <a:rPr lang="fr-FR" altLang="fr-FR" sz="1800">
                <a:latin typeface="Georgia" panose="02040502050405020303" pitchFamily="18" charset="0"/>
              </a:rPr>
              <a:t> Exposer et distinguer la vision de Hicks du paiement (opération tripolaire autour d’un objet) de celle de Walras (opération bipolaire autour de deux objets).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fr-FR" altLang="fr-FR" sz="1800">
                <a:solidFill>
                  <a:srgbClr val="F7921D"/>
                </a:solidFill>
                <a:latin typeface="Georgia" panose="02040502050405020303" pitchFamily="18" charset="0"/>
              </a:rPr>
              <a:t>⇾</a:t>
            </a:r>
            <a:r>
              <a:rPr lang="fr-FR" altLang="fr-FR" sz="1800">
                <a:latin typeface="Georgia" panose="02040502050405020303" pitchFamily="18" charset="0"/>
              </a:rPr>
              <a:t> Expliquer comment les banques centrales et les banques secondaires peuvent créer/détruire de la monnaie centrale corporelle respectivement de la monnaie scripturale secondaire (y compris à l’aide de bilans simplifiés).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fr-FR" altLang="fr-FR" sz="1800">
                <a:solidFill>
                  <a:srgbClr val="F7921D"/>
                </a:solidFill>
                <a:latin typeface="Georgia" panose="02040502050405020303" pitchFamily="18" charset="0"/>
              </a:rPr>
              <a:t>⇾</a:t>
            </a:r>
            <a:r>
              <a:rPr lang="fr-FR" altLang="fr-FR" sz="1800">
                <a:latin typeface="Georgia" panose="02040502050405020303" pitchFamily="18" charset="0"/>
              </a:rPr>
              <a:t> Donner les limites pratiques et réglementaires à la création monétaire.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fr-FR" altLang="fr-FR" sz="1800">
                <a:solidFill>
                  <a:srgbClr val="F7921D"/>
                </a:solidFill>
                <a:latin typeface="Georgia" panose="02040502050405020303" pitchFamily="18" charset="0"/>
              </a:rPr>
              <a:t>⇾</a:t>
            </a:r>
            <a:r>
              <a:rPr lang="fr-FR" altLang="fr-FR" sz="1800">
                <a:latin typeface="Georgia" panose="02040502050405020303" pitchFamily="18" charset="0"/>
              </a:rPr>
              <a:t> Reproduire et expliquer le circuit monétaire. </a:t>
            </a:r>
            <a:endParaRPr lang="fr-CH" altLang="fr-FR" sz="1800">
              <a:latin typeface="Georgia" panose="02040502050405020303" pitchFamily="18" charset="0"/>
            </a:endParaRPr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DB4735AF-0CA3-463F-E2EA-80CCEFB9D61E}"/>
              </a:ext>
            </a:extLst>
          </p:cNvPr>
          <p:cNvSpPr/>
          <p:nvPr/>
        </p:nvSpPr>
        <p:spPr>
          <a:xfrm rot="155136">
            <a:off x="8839200" y="161925"/>
            <a:ext cx="2305050" cy="619125"/>
          </a:xfrm>
          <a:prstGeom prst="roundRect">
            <a:avLst/>
          </a:prstGeom>
          <a:solidFill>
            <a:srgbClr val="F7921D"/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3600" dirty="0">
                <a:latin typeface="Arial Rounded MT Bold" panose="020F0704030504030204" pitchFamily="34" charset="77"/>
              </a:rPr>
              <a:t>Objectifs</a:t>
            </a:r>
          </a:p>
        </p:txBody>
      </p:sp>
    </p:spTree>
  </p:cSld>
  <p:clrMapOvr>
    <a:masterClrMapping/>
  </p:clrMapOvr>
  <p:transition spd="med">
    <p:pull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ZoneTexte 6">
            <a:extLst>
              <a:ext uri="{FF2B5EF4-FFF2-40B4-BE49-F238E27FC236}">
                <a16:creationId xmlns:a16="http://schemas.microsoft.com/office/drawing/2014/main" id="{655503A9-0849-0CD4-6839-001791B651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0575" y="6311900"/>
            <a:ext cx="10080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CH" altLang="fr-FR" sz="1800" b="1">
                <a:latin typeface="Segoe UI" panose="020B0502040204020203" pitchFamily="34" charset="0"/>
                <a:cs typeface="Segoe UI" panose="020B0502040204020203" pitchFamily="34" charset="0"/>
              </a:rPr>
              <a:t>Dette</a:t>
            </a:r>
          </a:p>
        </p:txBody>
      </p:sp>
      <p:sp>
        <p:nvSpPr>
          <p:cNvPr id="35842" name="ZoneTexte 7">
            <a:extLst>
              <a:ext uri="{FF2B5EF4-FFF2-40B4-BE49-F238E27FC236}">
                <a16:creationId xmlns:a16="http://schemas.microsoft.com/office/drawing/2014/main" id="{948A3C67-8D41-3D35-32D2-A3ED6DA035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37650" y="6310313"/>
            <a:ext cx="10080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CH" altLang="fr-FR" sz="1800" b="1">
                <a:latin typeface="Segoe UI" panose="020B0502040204020203" pitchFamily="34" charset="0"/>
                <a:cs typeface="Segoe UI" panose="020B0502040204020203" pitchFamily="34" charset="0"/>
              </a:rPr>
              <a:t>Dette</a:t>
            </a:r>
          </a:p>
        </p:txBody>
      </p:sp>
      <p:sp>
        <p:nvSpPr>
          <p:cNvPr id="35843" name="ZoneTexte 8">
            <a:extLst>
              <a:ext uri="{FF2B5EF4-FFF2-40B4-BE49-F238E27FC236}">
                <a16:creationId xmlns:a16="http://schemas.microsoft.com/office/drawing/2014/main" id="{2D8EEE69-B452-9107-3D22-5C0801BBBC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6413" y="1741488"/>
            <a:ext cx="15763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CH" altLang="fr-FR" sz="1800" b="1">
                <a:latin typeface="Segoe UI" panose="020B0502040204020203" pitchFamily="34" charset="0"/>
                <a:cs typeface="Segoe UI" panose="020B0502040204020203" pitchFamily="34" charset="0"/>
              </a:rPr>
              <a:t>Créance</a:t>
            </a:r>
          </a:p>
        </p:txBody>
      </p:sp>
      <p:sp>
        <p:nvSpPr>
          <p:cNvPr id="35844" name="ZoneTexte 9">
            <a:extLst>
              <a:ext uri="{FF2B5EF4-FFF2-40B4-BE49-F238E27FC236}">
                <a16:creationId xmlns:a16="http://schemas.microsoft.com/office/drawing/2014/main" id="{63E92A83-D6DF-624E-8CE4-AA9A371DD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15413" y="1741488"/>
            <a:ext cx="12525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CH" altLang="fr-FR" sz="1800" b="1">
                <a:latin typeface="Segoe UI" panose="020B0502040204020203" pitchFamily="34" charset="0"/>
                <a:cs typeface="Segoe UI" panose="020B0502040204020203" pitchFamily="34" charset="0"/>
              </a:rPr>
              <a:t>Créance</a:t>
            </a:r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7D5F6E6E-A9CE-A996-5761-9525FFEC33B2}"/>
              </a:ext>
            </a:extLst>
          </p:cNvPr>
          <p:cNvCxnSpPr/>
          <p:nvPr/>
        </p:nvCxnSpPr>
        <p:spPr>
          <a:xfrm>
            <a:off x="1862138" y="4278313"/>
            <a:ext cx="8405812" cy="0"/>
          </a:xfrm>
          <a:prstGeom prst="line">
            <a:avLst/>
          </a:prstGeom>
          <a:ln w="3175">
            <a:solidFill>
              <a:srgbClr val="009DA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846" name="ZoneTexte 11">
            <a:extLst>
              <a:ext uri="{FF2B5EF4-FFF2-40B4-BE49-F238E27FC236}">
                <a16:creationId xmlns:a16="http://schemas.microsoft.com/office/drawing/2014/main" id="{67ECAE48-F2B7-BFA9-6337-3E90D9076C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2475" y="1741488"/>
            <a:ext cx="3167063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CH" altLang="fr-FR" sz="2600" b="1">
                <a:solidFill>
                  <a:srgbClr val="009DA4"/>
                </a:solidFill>
                <a:latin typeface="Georgia" panose="02040502050405020303" pitchFamily="18" charset="0"/>
                <a:cs typeface="Segoe UI" panose="020B0502040204020203" pitchFamily="34" charset="0"/>
              </a:rPr>
              <a:t>MONNAIE</a:t>
            </a:r>
          </a:p>
        </p:txBody>
      </p:sp>
      <p:pic>
        <p:nvPicPr>
          <p:cNvPr id="35847" name="Image 2" descr="Une image contenant habits, homme, chaussures, personne&#10;&#10;Le contenu généré par l’IA peut être incorrect.">
            <a:extLst>
              <a:ext uri="{FF2B5EF4-FFF2-40B4-BE49-F238E27FC236}">
                <a16:creationId xmlns:a16="http://schemas.microsoft.com/office/drawing/2014/main" id="{84D9BEB6-DD6B-C124-0313-9A549206D0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06" r="46204" b="7964"/>
          <a:stretch>
            <a:fillRect/>
          </a:stretch>
        </p:blipFill>
        <p:spPr bwMode="auto">
          <a:xfrm>
            <a:off x="3495675" y="2641600"/>
            <a:ext cx="866775" cy="273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8" name="Image 4" descr="Une image contenant habits, chaussures, jeans, homme&#10;&#10;Le contenu généré par l’IA peut être incorrect.">
            <a:extLst>
              <a:ext uri="{FF2B5EF4-FFF2-40B4-BE49-F238E27FC236}">
                <a16:creationId xmlns:a16="http://schemas.microsoft.com/office/drawing/2014/main" id="{BDE3777E-F554-8A2C-6352-EE473237AB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89" r="26643"/>
          <a:stretch>
            <a:fillRect/>
          </a:stretch>
        </p:blipFill>
        <p:spPr bwMode="auto">
          <a:xfrm>
            <a:off x="7729538" y="2641600"/>
            <a:ext cx="941387" cy="273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9" name="Titre 1">
            <a:extLst>
              <a:ext uri="{FF2B5EF4-FFF2-40B4-BE49-F238E27FC236}">
                <a16:creationId xmlns:a16="http://schemas.microsoft.com/office/drawing/2014/main" id="{B4181102-A777-F917-5566-0FA152342D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450850"/>
            <a:ext cx="11277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r-CH" altLang="fr-FR" sz="4400" b="1">
                <a:latin typeface="Georgia" panose="02040502050405020303" pitchFamily="18" charset="0"/>
              </a:rPr>
              <a:t>Le </a:t>
            </a:r>
            <a:r>
              <a:rPr lang="fr-CH" altLang="fr-FR" sz="4400" b="1">
                <a:solidFill>
                  <a:srgbClr val="009DA4"/>
                </a:solidFill>
                <a:latin typeface="Georgia" panose="02040502050405020303" pitchFamily="18" charset="0"/>
              </a:rPr>
              <a:t>pouvoir d’achat </a:t>
            </a:r>
            <a:r>
              <a:rPr lang="fr-CH" altLang="fr-FR" sz="4400" b="1">
                <a:latin typeface="Georgia" panose="02040502050405020303" pitchFamily="18" charset="0"/>
              </a:rPr>
              <a:t>de la monnaie</a:t>
            </a:r>
            <a:endParaRPr lang="fr-CH" altLang="fr-FR" sz="4400"/>
          </a:p>
        </p:txBody>
      </p:sp>
      <p:pic>
        <p:nvPicPr>
          <p:cNvPr id="2" name="Image 8" descr="Une image contenant fruit, pomme, Aliments naturels&#10;&#10;Le contenu généré par l’IA peut être incorrect.">
            <a:extLst>
              <a:ext uri="{FF2B5EF4-FFF2-40B4-BE49-F238E27FC236}">
                <a16:creationId xmlns:a16="http://schemas.microsoft.com/office/drawing/2014/main" id="{CE75EB79-DF27-A622-8A70-27CEC19F5A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2463" y="3429000"/>
            <a:ext cx="6604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19D4D348-512A-56CD-2C6C-36C57677861F}"/>
              </a:ext>
            </a:extLst>
          </p:cNvPr>
          <p:cNvSpPr/>
          <p:nvPr/>
        </p:nvSpPr>
        <p:spPr>
          <a:xfrm>
            <a:off x="9015413" y="4278313"/>
            <a:ext cx="1087437" cy="16732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CH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E6A2616-8E08-A7AF-F800-4754C2E1011B}"/>
              </a:ext>
            </a:extLst>
          </p:cNvPr>
          <p:cNvSpPr/>
          <p:nvPr/>
        </p:nvSpPr>
        <p:spPr>
          <a:xfrm>
            <a:off x="9015413" y="4278313"/>
            <a:ext cx="1087437" cy="13525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CH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0F4CEA2-F458-3320-80A2-945030F35BBA}"/>
              </a:ext>
            </a:extLst>
          </p:cNvPr>
          <p:cNvSpPr/>
          <p:nvPr/>
        </p:nvSpPr>
        <p:spPr>
          <a:xfrm>
            <a:off x="9015413" y="4278313"/>
            <a:ext cx="1087437" cy="10128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CH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303B392-22C5-692F-2608-895402C2727E}"/>
              </a:ext>
            </a:extLst>
          </p:cNvPr>
          <p:cNvSpPr/>
          <p:nvPr/>
        </p:nvSpPr>
        <p:spPr>
          <a:xfrm>
            <a:off x="2016125" y="2592388"/>
            <a:ext cx="1087438" cy="16859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CH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FC97D46-A82B-A026-964B-266E1BF45E96}"/>
              </a:ext>
            </a:extLst>
          </p:cNvPr>
          <p:cNvSpPr/>
          <p:nvPr/>
        </p:nvSpPr>
        <p:spPr>
          <a:xfrm>
            <a:off x="2016125" y="2928938"/>
            <a:ext cx="1087438" cy="13493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CH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C7EEA35-15B6-337B-6C2E-A80643F9E962}"/>
              </a:ext>
            </a:extLst>
          </p:cNvPr>
          <p:cNvSpPr/>
          <p:nvPr/>
        </p:nvSpPr>
        <p:spPr>
          <a:xfrm>
            <a:off x="9015413" y="4278313"/>
            <a:ext cx="1087437" cy="6746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CH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50C6F30-E387-DBF0-5E19-09360467BAFB}"/>
              </a:ext>
            </a:extLst>
          </p:cNvPr>
          <p:cNvSpPr/>
          <p:nvPr/>
        </p:nvSpPr>
        <p:spPr>
          <a:xfrm>
            <a:off x="2016125" y="3267075"/>
            <a:ext cx="1087438" cy="101123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CH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61985E6-B4FE-F6E7-14F3-E952AA80F609}"/>
              </a:ext>
            </a:extLst>
          </p:cNvPr>
          <p:cNvSpPr/>
          <p:nvPr/>
        </p:nvSpPr>
        <p:spPr>
          <a:xfrm>
            <a:off x="2016125" y="3603625"/>
            <a:ext cx="1087438" cy="6746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CH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AAA917A-7284-79BA-00EE-CA5C476B0F93}"/>
              </a:ext>
            </a:extLst>
          </p:cNvPr>
          <p:cNvSpPr/>
          <p:nvPr/>
        </p:nvSpPr>
        <p:spPr>
          <a:xfrm>
            <a:off x="2016125" y="2592388"/>
            <a:ext cx="1087438" cy="1662112"/>
          </a:xfrm>
          <a:prstGeom prst="rect">
            <a:avLst/>
          </a:prstGeom>
          <a:noFill/>
          <a:ln w="38100">
            <a:solidFill>
              <a:srgbClr val="F7921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CH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3C15413-FBFA-1A8E-546D-5FF12CF01FE7}"/>
              </a:ext>
            </a:extLst>
          </p:cNvPr>
          <p:cNvSpPr/>
          <p:nvPr/>
        </p:nvSpPr>
        <p:spPr>
          <a:xfrm>
            <a:off x="9015413" y="4297363"/>
            <a:ext cx="1087437" cy="1662112"/>
          </a:xfrm>
          <a:prstGeom prst="rect">
            <a:avLst/>
          </a:prstGeom>
          <a:noFill/>
          <a:ln w="38100">
            <a:solidFill>
              <a:srgbClr val="F7921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CH"/>
          </a:p>
        </p:txBody>
      </p:sp>
      <p:pic>
        <p:nvPicPr>
          <p:cNvPr id="27" name="Image 26" descr="Une image contenant livre, pile&#10;&#10;Le contenu généré par l’IA peut être incorrect.">
            <a:extLst>
              <a:ext uri="{FF2B5EF4-FFF2-40B4-BE49-F238E27FC236}">
                <a16:creationId xmlns:a16="http://schemas.microsoft.com/office/drawing/2014/main" id="{DEE836A4-1E57-FBE3-3442-D5D4E8F7DA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4213" y="3402013"/>
            <a:ext cx="66675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Image 28" descr="Une image contenant Téléphone mobile, gadget, texte, regarder&#10;&#10;Le contenu généré par l’IA peut être incorrect.">
            <a:extLst>
              <a:ext uri="{FF2B5EF4-FFF2-40B4-BE49-F238E27FC236}">
                <a16:creationId xmlns:a16="http://schemas.microsoft.com/office/drawing/2014/main" id="{C6F24C2D-E114-53F6-F7B4-CCF1AED9D2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7063" y="3368675"/>
            <a:ext cx="781050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1.85185E-6 L 0.20573 1.85185E-6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86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4.07407E-6 L 0.20235 4.07407E-6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17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1.85185E-6 L 0.20248 1.85185E-6 " pathEditMode="relative" rAng="0" ptsTypes="AA">
                                      <p:cBhvr>
                                        <p:cTn id="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17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DA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 : coins arrondis 1">
            <a:extLst>
              <a:ext uri="{FF2B5EF4-FFF2-40B4-BE49-F238E27FC236}">
                <a16:creationId xmlns:a16="http://schemas.microsoft.com/office/drawing/2014/main" id="{E8193093-D386-8133-952D-B22A738945D8}"/>
              </a:ext>
            </a:extLst>
          </p:cNvPr>
          <p:cNvSpPr/>
          <p:nvPr/>
        </p:nvSpPr>
        <p:spPr>
          <a:xfrm rot="21347790">
            <a:off x="949325" y="2063750"/>
            <a:ext cx="10067925" cy="3314700"/>
          </a:xfrm>
          <a:prstGeom prst="roundRect">
            <a:avLst/>
          </a:prstGeom>
          <a:solidFill>
            <a:srgbClr val="F7921D"/>
          </a:solidFill>
          <a:ln>
            <a:solidFill>
              <a:srgbClr val="F7921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2225" algn="ctr">
              <a:buClr>
                <a:schemeClr val="accent2"/>
              </a:buClr>
              <a:defRPr/>
            </a:pPr>
            <a:endParaRPr lang="fr-FR" sz="13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476E2B52-C3E6-D859-E3D4-206F00441613}"/>
              </a:ext>
            </a:extLst>
          </p:cNvPr>
          <p:cNvSpPr/>
          <p:nvPr/>
        </p:nvSpPr>
        <p:spPr>
          <a:xfrm rot="21347790">
            <a:off x="993775" y="2006600"/>
            <a:ext cx="10093325" cy="3314700"/>
          </a:xfrm>
          <a:prstGeom prst="roundRect">
            <a:avLst/>
          </a:prstGeom>
          <a:solidFill>
            <a:srgbClr val="38B1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2225" algn="ctr">
              <a:buClr>
                <a:schemeClr val="accent2"/>
              </a:buClr>
              <a:defRPr/>
            </a:pPr>
            <a:r>
              <a:rPr lang="fr-FR" sz="10500" b="1" dirty="0">
                <a:solidFill>
                  <a:schemeClr val="bg1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Le système bancaire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500672C3-426D-D92A-290E-7CFD3A082F80}"/>
              </a:ext>
            </a:extLst>
          </p:cNvPr>
          <p:cNvSpPr/>
          <p:nvPr/>
        </p:nvSpPr>
        <p:spPr>
          <a:xfrm rot="205206">
            <a:off x="7599363" y="1409700"/>
            <a:ext cx="2625725" cy="617538"/>
          </a:xfrm>
          <a:prstGeom prst="roundRect">
            <a:avLst/>
          </a:prstGeom>
          <a:solidFill>
            <a:srgbClr val="F7921D"/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3600" dirty="0">
                <a:latin typeface="Arial Rounded MT Bold" panose="020F0704030504030204" pitchFamily="34" charset="77"/>
              </a:rPr>
              <a:t>La banque</a:t>
            </a:r>
          </a:p>
        </p:txBody>
      </p:sp>
    </p:spTree>
  </p:cSld>
  <p:clrMapOvr>
    <a:masterClrMapping/>
  </p:clrMapOvr>
  <p:transition spd="med">
    <p:pull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Image 4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8F16A2FF-503B-820D-9C35-12E290FAFA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0338" y="622300"/>
            <a:ext cx="9331325" cy="623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0" name="Titre 1">
            <a:extLst>
              <a:ext uri="{FF2B5EF4-FFF2-40B4-BE49-F238E27FC236}">
                <a16:creationId xmlns:a16="http://schemas.microsoft.com/office/drawing/2014/main" id="{FF4311FB-45D6-A30F-8914-AD9AB0D4EA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-196850"/>
            <a:ext cx="10972800" cy="1143000"/>
          </a:xfrm>
          <a:noFill/>
        </p:spPr>
        <p:txBody>
          <a:bodyPr/>
          <a:lstStyle/>
          <a:p>
            <a:r>
              <a:rPr lang="fr-CH" altLang="fr-FR" sz="4000" b="1">
                <a:latin typeface="Georgia" panose="02040502050405020303" pitchFamily="18" charset="0"/>
              </a:rPr>
              <a:t>L’histoire de l’</a:t>
            </a:r>
            <a:r>
              <a:rPr lang="fr-CH" altLang="fr-FR" sz="4000" b="1">
                <a:solidFill>
                  <a:srgbClr val="009DA4"/>
                </a:solidFill>
                <a:latin typeface="Georgia" panose="02040502050405020303" pitchFamily="18" charset="0"/>
              </a:rPr>
              <a:t>orfèvre-banquier</a:t>
            </a:r>
            <a:endParaRPr lang="fr-CH" altLang="fr-FR" sz="4000">
              <a:solidFill>
                <a:srgbClr val="009DA4"/>
              </a:solidFill>
            </a:endParaRPr>
          </a:p>
        </p:txBody>
      </p:sp>
    </p:spTree>
  </p:cSld>
  <p:clrMapOvr>
    <a:masterClrMapping/>
  </p:clrMapOvr>
  <p:transition spd="med">
    <p:pull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Image 4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0A40FB6F-AE46-231C-D862-29DA19B1C5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838" y="749300"/>
            <a:ext cx="10474325" cy="608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4" name="Titre 1">
            <a:extLst>
              <a:ext uri="{FF2B5EF4-FFF2-40B4-BE49-F238E27FC236}">
                <a16:creationId xmlns:a16="http://schemas.microsoft.com/office/drawing/2014/main" id="{3048D484-CC45-25EC-1332-D3682D9DF0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-120650"/>
            <a:ext cx="10972800" cy="1143000"/>
          </a:xfrm>
          <a:noFill/>
        </p:spPr>
        <p:txBody>
          <a:bodyPr/>
          <a:lstStyle/>
          <a:p>
            <a:r>
              <a:rPr lang="fr-CH" altLang="fr-FR" sz="4000" b="1">
                <a:latin typeface="Georgia" panose="02040502050405020303" pitchFamily="18" charset="0"/>
              </a:rPr>
              <a:t>L’histoire de l’</a:t>
            </a:r>
            <a:r>
              <a:rPr lang="fr-CH" altLang="fr-FR" sz="4000" b="1">
                <a:solidFill>
                  <a:srgbClr val="009DA4"/>
                </a:solidFill>
                <a:latin typeface="Georgia" panose="02040502050405020303" pitchFamily="18" charset="0"/>
              </a:rPr>
              <a:t>orfèvre-banquier</a:t>
            </a:r>
            <a:endParaRPr lang="fr-CH" altLang="fr-FR" sz="4000">
              <a:solidFill>
                <a:srgbClr val="009DA4"/>
              </a:solidFill>
            </a:endParaRPr>
          </a:p>
        </p:txBody>
      </p:sp>
    </p:spTree>
  </p:cSld>
  <p:clrMapOvr>
    <a:masterClrMapping/>
  </p:clrMapOvr>
  <p:transition spd="med">
    <p:pull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itre 1">
            <a:extLst>
              <a:ext uri="{FF2B5EF4-FFF2-40B4-BE49-F238E27FC236}">
                <a16:creationId xmlns:a16="http://schemas.microsoft.com/office/drawing/2014/main" id="{7FB04B06-874C-089E-7064-E622DD9BCB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60388"/>
            <a:ext cx="10972800" cy="1143000"/>
          </a:xfrm>
          <a:noFill/>
        </p:spPr>
        <p:txBody>
          <a:bodyPr/>
          <a:lstStyle/>
          <a:p>
            <a:r>
              <a:rPr lang="fr-CH" altLang="fr-FR" b="1">
                <a:latin typeface="Georgia" panose="02040502050405020303" pitchFamily="18" charset="0"/>
              </a:rPr>
              <a:t>Les catégories de </a:t>
            </a:r>
            <a:r>
              <a:rPr lang="fr-CH" altLang="fr-FR" b="1">
                <a:solidFill>
                  <a:srgbClr val="009DA4"/>
                </a:solidFill>
                <a:latin typeface="Georgia" panose="02040502050405020303" pitchFamily="18" charset="0"/>
              </a:rPr>
              <a:t>banques</a:t>
            </a:r>
            <a:endParaRPr lang="fr-CH" altLang="fr-FR"/>
          </a:p>
        </p:txBody>
      </p:sp>
      <p:sp>
        <p:nvSpPr>
          <p:cNvPr id="39938" name="Espace réservé du contenu 2">
            <a:extLst>
              <a:ext uri="{FF2B5EF4-FFF2-40B4-BE49-F238E27FC236}">
                <a16:creationId xmlns:a16="http://schemas.microsoft.com/office/drawing/2014/main" id="{5E45EB73-F200-9120-E615-796FE4888F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943100"/>
            <a:ext cx="10972800" cy="822325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fr-CH" altLang="fr-FR" sz="2800">
                <a:latin typeface="Segoe UI" panose="020B0502040204020203" pitchFamily="34" charset="0"/>
                <a:cs typeface="Segoe UI" panose="020B0502040204020203" pitchFamily="34" charset="0"/>
              </a:rPr>
              <a:t>On distingue deux catégories de banques :  </a:t>
            </a:r>
          </a:p>
        </p:txBody>
      </p:sp>
      <p:sp>
        <p:nvSpPr>
          <p:cNvPr id="28676" name="ZoneTexte 8">
            <a:extLst>
              <a:ext uri="{FF2B5EF4-FFF2-40B4-BE49-F238E27FC236}">
                <a16:creationId xmlns:a16="http://schemas.microsoft.com/office/drawing/2014/main" id="{05EE9713-211D-72F5-0274-F1A54D6B49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7038" y="5399088"/>
            <a:ext cx="371633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r-CH" altLang="fr-FR" sz="2800" b="1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 banque centrale</a:t>
            </a:r>
          </a:p>
        </p:txBody>
      </p:sp>
      <p:sp>
        <p:nvSpPr>
          <p:cNvPr id="28677" name="ZoneTexte 9">
            <a:extLst>
              <a:ext uri="{FF2B5EF4-FFF2-40B4-BE49-F238E27FC236}">
                <a16:creationId xmlns:a16="http://schemas.microsoft.com/office/drawing/2014/main" id="{3428169D-21CA-B00C-5560-69986F912E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8088" y="5257800"/>
            <a:ext cx="4535487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r-CH" altLang="fr-FR" sz="2800" b="1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Les banques secondaires commerciales</a:t>
            </a:r>
          </a:p>
        </p:txBody>
      </p:sp>
      <p:pic>
        <p:nvPicPr>
          <p:cNvPr id="28678" name="Image 17" descr="Une image contenant horloge, intérieur&#10;&#10;Le contenu généré par l’IA peut être incorrect.">
            <a:extLst>
              <a:ext uri="{FF2B5EF4-FFF2-40B4-BE49-F238E27FC236}">
                <a16:creationId xmlns:a16="http://schemas.microsoft.com/office/drawing/2014/main" id="{A66F1B19-A529-95DE-4ED7-7F418FC128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8075" y="3213100"/>
            <a:ext cx="1997075" cy="199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9" name="Image 22" descr="Une image contenant plein air, nuage, ciel, peinture&#10;&#10;Le contenu généré par l’IA peut être incorrect.">
            <a:extLst>
              <a:ext uri="{FF2B5EF4-FFF2-40B4-BE49-F238E27FC236}">
                <a16:creationId xmlns:a16="http://schemas.microsoft.com/office/drawing/2014/main" id="{D8488E63-D822-E7EF-33FB-CD8DEB5074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0138" y="2984500"/>
            <a:ext cx="2251075" cy="225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  <p:bldP spid="2867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itre 1">
            <a:extLst>
              <a:ext uri="{FF2B5EF4-FFF2-40B4-BE49-F238E27FC236}">
                <a16:creationId xmlns:a16="http://schemas.microsoft.com/office/drawing/2014/main" id="{CC9C558B-FC8C-FC43-1900-5C04CFBFD1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altLang="fr-FR" b="1">
                <a:latin typeface="Georgia" panose="02040502050405020303" pitchFamily="18" charset="0"/>
              </a:rPr>
              <a:t>La </a:t>
            </a:r>
            <a:r>
              <a:rPr lang="fr-CH" altLang="fr-FR" b="1">
                <a:solidFill>
                  <a:srgbClr val="009DA4"/>
                </a:solidFill>
                <a:latin typeface="Georgia" panose="02040502050405020303" pitchFamily="18" charset="0"/>
              </a:rPr>
              <a:t>Banque nationale suisse</a:t>
            </a:r>
            <a:endParaRPr lang="fr-CH" altLang="fr-FR" b="1">
              <a:latin typeface="Georgia" panose="02040502050405020303" pitchFamily="18" charset="0"/>
            </a:endParaRPr>
          </a:p>
        </p:txBody>
      </p:sp>
      <p:sp>
        <p:nvSpPr>
          <p:cNvPr id="40962" name="Espace réservé du contenu 2">
            <a:extLst>
              <a:ext uri="{FF2B5EF4-FFF2-40B4-BE49-F238E27FC236}">
                <a16:creationId xmlns:a16="http://schemas.microsoft.com/office/drawing/2014/main" id="{AA642CAB-0EEF-3C0B-D198-F23F583FCC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1219200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fr-CH" altLang="fr-FR" sz="2800">
                <a:latin typeface="Segoe UI" panose="020B0502040204020203" pitchFamily="34" charset="0"/>
                <a:cs typeface="Segoe UI" panose="020B0502040204020203" pitchFamily="34" charset="0"/>
              </a:rPr>
              <a:t>Aujourd’hui, la Banque nationale suisse poursuit un </a:t>
            </a:r>
            <a:r>
              <a:rPr lang="fr-CH" altLang="fr-FR" sz="2800" b="1">
                <a:latin typeface="Segoe UI" panose="020B0502040204020203" pitchFamily="34" charset="0"/>
                <a:cs typeface="Segoe UI" panose="020B0502040204020203" pitchFamily="34" charset="0"/>
              </a:rPr>
              <a:t>triple objectif</a:t>
            </a:r>
            <a:r>
              <a:rPr lang="fr-CH" altLang="fr-FR" sz="2800">
                <a:latin typeface="Segoe UI" panose="020B0502040204020203" pitchFamily="34" charset="0"/>
                <a:cs typeface="Segoe UI" panose="020B0502040204020203" pitchFamily="34" charset="0"/>
              </a:rPr>
              <a:t>, celui d’assurer : </a:t>
            </a:r>
          </a:p>
        </p:txBody>
      </p:sp>
      <p:sp>
        <p:nvSpPr>
          <p:cNvPr id="30724" name="ZoneTexte 3">
            <a:extLst>
              <a:ext uri="{FF2B5EF4-FFF2-40B4-BE49-F238E27FC236}">
                <a16:creationId xmlns:a16="http://schemas.microsoft.com/office/drawing/2014/main" id="{F18E497C-C0C3-12BC-FE6F-F4A783ADC4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900" y="4119563"/>
            <a:ext cx="2997200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r-CH" altLang="fr-FR" sz="2600">
                <a:latin typeface="Segoe UI" panose="020B0502040204020203" pitchFamily="34" charset="0"/>
                <a:cs typeface="Segoe UI" panose="020B0502040204020203" pitchFamily="34" charset="0"/>
              </a:rPr>
              <a:t>Éviter l’inflation ou la déflation</a:t>
            </a:r>
          </a:p>
        </p:txBody>
      </p:sp>
      <p:sp>
        <p:nvSpPr>
          <p:cNvPr id="30725" name="ZoneTexte 4">
            <a:extLst>
              <a:ext uri="{FF2B5EF4-FFF2-40B4-BE49-F238E27FC236}">
                <a16:creationId xmlns:a16="http://schemas.microsoft.com/office/drawing/2014/main" id="{B8F3EE94-F9F0-00A8-95CA-ABD7516DAA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0063" y="4119563"/>
            <a:ext cx="3238500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r-CH" altLang="fr-FR" sz="2600">
                <a:latin typeface="Segoe UI" panose="020B0502040204020203" pitchFamily="34" charset="0"/>
                <a:cs typeface="Segoe UI" panose="020B0502040204020203" pitchFamily="34" charset="0"/>
              </a:rPr>
              <a:t>Relancer ou calmer l’économie</a:t>
            </a:r>
          </a:p>
        </p:txBody>
      </p:sp>
      <p:sp>
        <p:nvSpPr>
          <p:cNvPr id="30726" name="ZoneTexte 5">
            <a:extLst>
              <a:ext uri="{FF2B5EF4-FFF2-40B4-BE49-F238E27FC236}">
                <a16:creationId xmlns:a16="http://schemas.microsoft.com/office/drawing/2014/main" id="{8F86E5FD-C834-5753-8336-D32204B6FD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59738" y="3956050"/>
            <a:ext cx="3400425" cy="209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r-CH" altLang="fr-FR" sz="2600">
                <a:latin typeface="Segoe UI" panose="020B0502040204020203" pitchFamily="34" charset="0"/>
                <a:cs typeface="Segoe UI" panose="020B0502040204020203" pitchFamily="34" charset="0"/>
              </a:rPr>
              <a:t>Éviter une appréciation ou une dépréciation du franc suisse par rapport à d’autres devises</a:t>
            </a:r>
          </a:p>
        </p:txBody>
      </p:sp>
      <p:sp>
        <p:nvSpPr>
          <p:cNvPr id="30727" name="ZoneTexte 6">
            <a:extLst>
              <a:ext uri="{FF2B5EF4-FFF2-40B4-BE49-F238E27FC236}">
                <a16:creationId xmlns:a16="http://schemas.microsoft.com/office/drawing/2014/main" id="{1DDEF5A5-552B-968A-4C3F-E4797CE2C3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538" y="2978150"/>
            <a:ext cx="305752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r-CH" altLang="fr-FR" sz="2800" b="1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 stabilité de prix</a:t>
            </a:r>
          </a:p>
        </p:txBody>
      </p:sp>
      <p:sp>
        <p:nvSpPr>
          <p:cNvPr id="30728" name="ZoneTexte 7">
            <a:extLst>
              <a:ext uri="{FF2B5EF4-FFF2-40B4-BE49-F238E27FC236}">
                <a16:creationId xmlns:a16="http://schemas.microsoft.com/office/drawing/2014/main" id="{1BAC5892-1F84-00E0-5263-7BDB40C38B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71975" y="2978150"/>
            <a:ext cx="305752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r-CH" altLang="fr-FR" sz="2800" b="1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 stabilité de la conjoncture</a:t>
            </a:r>
          </a:p>
        </p:txBody>
      </p:sp>
      <p:sp>
        <p:nvSpPr>
          <p:cNvPr id="30729" name="ZoneTexte 8">
            <a:extLst>
              <a:ext uri="{FF2B5EF4-FFF2-40B4-BE49-F238E27FC236}">
                <a16:creationId xmlns:a16="http://schemas.microsoft.com/office/drawing/2014/main" id="{38863698-0DD5-5E5C-9F4D-8A698048E2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35938" y="2951163"/>
            <a:ext cx="305752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r-CH" altLang="fr-FR" sz="2800" b="1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 stabilité des taux de change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  <p:bldP spid="30725" grpId="0"/>
      <p:bldP spid="30726" grpId="0"/>
      <p:bldP spid="30727" grpId="0"/>
      <p:bldP spid="30728" grpId="0"/>
      <p:bldP spid="3072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441" name="Picture 9">
            <a:extLst>
              <a:ext uri="{FF2B5EF4-FFF2-40B4-BE49-F238E27FC236}">
                <a16:creationId xmlns:a16="http://schemas.microsoft.com/office/drawing/2014/main" id="{769A1D44-A22F-74D8-A422-D3E8EF0E21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4972050"/>
            <a:ext cx="278130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6440" name="Picture 8">
            <a:extLst>
              <a:ext uri="{FF2B5EF4-FFF2-40B4-BE49-F238E27FC236}">
                <a16:creationId xmlns:a16="http://schemas.microsoft.com/office/drawing/2014/main" id="{7CE52E90-3F1F-5667-8BD3-9EF64C5341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3175" y="4371975"/>
            <a:ext cx="2790825" cy="181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6439" name="Picture 7">
            <a:extLst>
              <a:ext uri="{FF2B5EF4-FFF2-40B4-BE49-F238E27FC236}">
                <a16:creationId xmlns:a16="http://schemas.microsoft.com/office/drawing/2014/main" id="{76CD2305-2B9A-E90E-4D43-B3F2FCB892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3825875"/>
            <a:ext cx="2800350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6438" name="Picture 6">
            <a:extLst>
              <a:ext uri="{FF2B5EF4-FFF2-40B4-BE49-F238E27FC236}">
                <a16:creationId xmlns:a16="http://schemas.microsoft.com/office/drawing/2014/main" id="{790981FD-A647-0782-1679-05B65A6EEE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1163" y="3494088"/>
            <a:ext cx="2809875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6437" name="Picture 5">
            <a:extLst>
              <a:ext uri="{FF2B5EF4-FFF2-40B4-BE49-F238E27FC236}">
                <a16:creationId xmlns:a16="http://schemas.microsoft.com/office/drawing/2014/main" id="{02D4649E-D7FE-FA2F-DE51-88AE22F655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1450" y="3044825"/>
            <a:ext cx="2809875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6436" name="Picture 4">
            <a:extLst>
              <a:ext uri="{FF2B5EF4-FFF2-40B4-BE49-F238E27FC236}">
                <a16:creationId xmlns:a16="http://schemas.microsoft.com/office/drawing/2014/main" id="{41EA3A48-3F4A-5F0F-BA7E-3EFA36D5E6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2025" y="2670175"/>
            <a:ext cx="280987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6435" name="Picture 3">
            <a:extLst>
              <a:ext uri="{FF2B5EF4-FFF2-40B4-BE49-F238E27FC236}">
                <a16:creationId xmlns:a16="http://schemas.microsoft.com/office/drawing/2014/main" id="{E456F249-15BA-3FCD-8CF2-7E0320068B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850" y="2217738"/>
            <a:ext cx="2781300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6434" name="Picture 2">
            <a:extLst>
              <a:ext uri="{FF2B5EF4-FFF2-40B4-BE49-F238E27FC236}">
                <a16:creationId xmlns:a16="http://schemas.microsoft.com/office/drawing/2014/main" id="{44AD0CC5-44C2-0A98-A17A-91A7C8EE1C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0338" y="1733550"/>
            <a:ext cx="2743200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Bouton d'action : Personnalisé 3">
            <a:hlinkClick r:id="rId10" highlightClick="1"/>
            <a:extLst>
              <a:ext uri="{FF2B5EF4-FFF2-40B4-BE49-F238E27FC236}">
                <a16:creationId xmlns:a16="http://schemas.microsoft.com/office/drawing/2014/main" id="{ED90F0FD-AB25-127C-5A84-D441E9B44A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72400" y="1733550"/>
            <a:ext cx="2751138" cy="1304925"/>
          </a:xfrm>
          <a:prstGeom prst="actionButtonBlank">
            <a:avLst/>
          </a:prstGeom>
          <a:solidFill>
            <a:schemeClr val="bg1">
              <a:alpha val="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defRPr/>
            </a:pPr>
            <a:endParaRPr lang="fr-CH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41994" name="Titre 1">
            <a:extLst>
              <a:ext uri="{FF2B5EF4-FFF2-40B4-BE49-F238E27FC236}">
                <a16:creationId xmlns:a16="http://schemas.microsoft.com/office/drawing/2014/main" id="{AEB68319-A21C-D89C-83BC-546AF7D456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6138" y="201613"/>
            <a:ext cx="784701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r-CH" altLang="fr-FR" sz="4400" b="1">
                <a:latin typeface="Georgia" panose="02040502050405020303" pitchFamily="18" charset="0"/>
              </a:rPr>
              <a:t>Les séries </a:t>
            </a:r>
            <a:r>
              <a:rPr lang="fr-CH" altLang="fr-FR" sz="4400" b="1">
                <a:solidFill>
                  <a:srgbClr val="009DA4"/>
                </a:solidFill>
                <a:latin typeface="Georgia" panose="02040502050405020303" pitchFamily="18" charset="0"/>
              </a:rPr>
              <a:t>historiques</a:t>
            </a:r>
            <a:r>
              <a:rPr lang="fr-CH" altLang="fr-FR" sz="4400" b="1">
                <a:latin typeface="Georgia" panose="02040502050405020303" pitchFamily="18" charset="0"/>
              </a:rPr>
              <a:t> de </a:t>
            </a:r>
            <a:r>
              <a:rPr lang="fr-CH" altLang="fr-FR" sz="4400" b="1">
                <a:solidFill>
                  <a:srgbClr val="009DA4"/>
                </a:solidFill>
                <a:latin typeface="Georgia" panose="02040502050405020303" pitchFamily="18" charset="0"/>
              </a:rPr>
              <a:t>billets </a:t>
            </a:r>
            <a:r>
              <a:rPr lang="fr-CH" altLang="fr-FR" sz="4400" b="1">
                <a:latin typeface="Georgia" panose="02040502050405020303" pitchFamily="18" charset="0"/>
              </a:rPr>
              <a:t>de banque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64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6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6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64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6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6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64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6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6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64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6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6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6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6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6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6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6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6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6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6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6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6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Image 5">
            <a:extLst>
              <a:ext uri="{FF2B5EF4-FFF2-40B4-BE49-F238E27FC236}">
                <a16:creationId xmlns:a16="http://schemas.microsoft.com/office/drawing/2014/main" id="{D9B47441-0AA3-31BA-E08C-CE5B755370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0075" y="2543175"/>
            <a:ext cx="1493838" cy="320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0" name="Image 8">
            <a:extLst>
              <a:ext uri="{FF2B5EF4-FFF2-40B4-BE49-F238E27FC236}">
                <a16:creationId xmlns:a16="http://schemas.microsoft.com/office/drawing/2014/main" id="{6F438CCF-F5A7-1443-133B-56DDD2E99E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7050" y="2851150"/>
            <a:ext cx="1506538" cy="291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1" name="Image 9">
            <a:extLst>
              <a:ext uri="{FF2B5EF4-FFF2-40B4-BE49-F238E27FC236}">
                <a16:creationId xmlns:a16="http://schemas.microsoft.com/office/drawing/2014/main" id="{B18A6C42-65B7-2B5B-2981-C2DC3253CDD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8238" y="2965450"/>
            <a:ext cx="1543050" cy="280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2" name="Image 10">
            <a:extLst>
              <a:ext uri="{FF2B5EF4-FFF2-40B4-BE49-F238E27FC236}">
                <a16:creationId xmlns:a16="http://schemas.microsoft.com/office/drawing/2014/main" id="{9788B8BA-1F81-6B50-1531-8703EB893DD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00" y="3101975"/>
            <a:ext cx="1524000" cy="266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3" name="Titre 1">
            <a:extLst>
              <a:ext uri="{FF2B5EF4-FFF2-40B4-BE49-F238E27FC236}">
                <a16:creationId xmlns:a16="http://schemas.microsoft.com/office/drawing/2014/main" id="{1561C72C-A5CD-00F3-FE06-A52F104E8C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6138" y="579438"/>
            <a:ext cx="784701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r-CH" altLang="fr-FR" sz="4400" b="1">
                <a:latin typeface="Georgia" panose="02040502050405020303" pitchFamily="18" charset="0"/>
              </a:rPr>
              <a:t>Les </a:t>
            </a:r>
            <a:r>
              <a:rPr lang="fr-CH" altLang="fr-FR" sz="4400" b="1">
                <a:solidFill>
                  <a:srgbClr val="009DA4"/>
                </a:solidFill>
                <a:latin typeface="Georgia" panose="02040502050405020303" pitchFamily="18" charset="0"/>
              </a:rPr>
              <a:t>billets </a:t>
            </a:r>
            <a:r>
              <a:rPr lang="fr-CH" altLang="fr-FR" sz="4400" b="1">
                <a:latin typeface="Georgia" panose="02040502050405020303" pitchFamily="18" charset="0"/>
              </a:rPr>
              <a:t>de banque</a:t>
            </a:r>
          </a:p>
        </p:txBody>
      </p:sp>
      <p:pic>
        <p:nvPicPr>
          <p:cNvPr id="43014" name="Picture 11" descr="nouveau billet de 100 francs">
            <a:extLst>
              <a:ext uri="{FF2B5EF4-FFF2-40B4-BE49-F238E27FC236}">
                <a16:creationId xmlns:a16="http://schemas.microsoft.com/office/drawing/2014/main" id="{5DBFA169-A97D-0173-A039-80CC79C916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705"/>
          <a:stretch>
            <a:fillRect/>
          </a:stretch>
        </p:blipFill>
        <p:spPr bwMode="auto">
          <a:xfrm>
            <a:off x="6278563" y="2719388"/>
            <a:ext cx="1503362" cy="303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5" name="Picture 17" descr="Faux billets 1000 Francs Suisses CHF (par 500)">
            <a:extLst>
              <a:ext uri="{FF2B5EF4-FFF2-40B4-BE49-F238E27FC236}">
                <a16:creationId xmlns:a16="http://schemas.microsoft.com/office/drawing/2014/main" id="{66E35BF4-AA85-A230-A6E5-911702D149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96" r="21902"/>
          <a:stretch>
            <a:fillRect/>
          </a:stretch>
        </p:blipFill>
        <p:spPr bwMode="auto">
          <a:xfrm>
            <a:off x="10104438" y="2413000"/>
            <a:ext cx="1481137" cy="333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pull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Image 2" descr="Une image contenant texte, nourriture&#10;&#10;Le contenu généré par l’IA peut être incorrect.">
            <a:extLst>
              <a:ext uri="{FF2B5EF4-FFF2-40B4-BE49-F238E27FC236}">
                <a16:creationId xmlns:a16="http://schemas.microsoft.com/office/drawing/2014/main" id="{B139EC0B-A8E7-042B-2BD3-B4BFEDF554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025" y="985838"/>
            <a:ext cx="5386388" cy="190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8" name="Image 4" descr="Une image contenant texte, graphisme, Graphique, collection&#10;&#10;Le contenu généré par l’IA peut être incorrect.">
            <a:extLst>
              <a:ext uri="{FF2B5EF4-FFF2-40B4-BE49-F238E27FC236}">
                <a16:creationId xmlns:a16="http://schemas.microsoft.com/office/drawing/2014/main" id="{127052C5-6081-113A-E69A-560C4AAC77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6988" y="981075"/>
            <a:ext cx="5380037" cy="191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9" name="Image 6" descr="Une image contenant texte, graphisme, jouet&#10;&#10;Le contenu généré par l’IA peut être incorrect.">
            <a:extLst>
              <a:ext uri="{FF2B5EF4-FFF2-40B4-BE49-F238E27FC236}">
                <a16:creationId xmlns:a16="http://schemas.microsoft.com/office/drawing/2014/main" id="{90A28891-3E9E-E03F-CA90-E2B1161FDA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025" y="2892425"/>
            <a:ext cx="5399088" cy="189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Image 8" descr="Une image contenant texte, Objet de collection&#10;&#10;Le contenu généré par l’IA peut être incorrect.">
            <a:extLst>
              <a:ext uri="{FF2B5EF4-FFF2-40B4-BE49-F238E27FC236}">
                <a16:creationId xmlns:a16="http://schemas.microsoft.com/office/drawing/2014/main" id="{58032C76-66D4-E2A6-8671-CC0E27428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2892425"/>
            <a:ext cx="5380038" cy="188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1" name="Image 10" descr="Une image contenant Caractère coloré, texte, art&#10;&#10;Le contenu généré par l’IA peut être incorrect.">
            <a:extLst>
              <a:ext uri="{FF2B5EF4-FFF2-40B4-BE49-F238E27FC236}">
                <a16:creationId xmlns:a16="http://schemas.microsoft.com/office/drawing/2014/main" id="{6F88951E-EF30-B2E8-9DA6-F8AB1C4AB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63" y="4775200"/>
            <a:ext cx="5386387" cy="192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2" name="Image 12" descr="Une image contenant texte, graphisme&#10;&#10;Le contenu généré par l’IA peut être incorrect.">
            <a:extLst>
              <a:ext uri="{FF2B5EF4-FFF2-40B4-BE49-F238E27FC236}">
                <a16:creationId xmlns:a16="http://schemas.microsoft.com/office/drawing/2014/main" id="{6586A67D-ED10-2F52-B56A-6CB42F4C48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6988" y="4794250"/>
            <a:ext cx="5384800" cy="189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3" name="Titre 1">
            <a:extLst>
              <a:ext uri="{FF2B5EF4-FFF2-40B4-BE49-F238E27FC236}">
                <a16:creationId xmlns:a16="http://schemas.microsoft.com/office/drawing/2014/main" id="{087509FF-6B1D-7D39-3CA6-57E6030001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9813" y="173038"/>
            <a:ext cx="999966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r-CH" altLang="fr-FR" sz="4400" b="1">
                <a:latin typeface="Georgia" panose="02040502050405020303" pitchFamily="18" charset="0"/>
              </a:rPr>
              <a:t>Les nouveaux </a:t>
            </a:r>
            <a:r>
              <a:rPr lang="fr-CH" altLang="fr-FR" sz="4400" b="1">
                <a:solidFill>
                  <a:srgbClr val="009DA4"/>
                </a:solidFill>
                <a:latin typeface="Georgia" panose="02040502050405020303" pitchFamily="18" charset="0"/>
              </a:rPr>
              <a:t>billets </a:t>
            </a:r>
            <a:r>
              <a:rPr lang="fr-CH" altLang="fr-FR" sz="4400" b="1">
                <a:latin typeface="Georgia" panose="02040502050405020303" pitchFamily="18" charset="0"/>
              </a:rPr>
              <a:t>de banque</a:t>
            </a:r>
          </a:p>
        </p:txBody>
      </p:sp>
    </p:spTree>
  </p:cSld>
  <p:clrMapOvr>
    <a:masterClrMapping/>
  </p:clrMapOvr>
  <p:transition spd="med">
    <p:pull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Espace réservé du contenu 4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9AD60A3C-870A-82BC-7D50-48899BDE6BE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22538" y="681038"/>
            <a:ext cx="7178675" cy="6165850"/>
          </a:xfrm>
        </p:spPr>
      </p:pic>
      <p:sp>
        <p:nvSpPr>
          <p:cNvPr id="46082" name="Titre 1">
            <a:extLst>
              <a:ext uri="{FF2B5EF4-FFF2-40B4-BE49-F238E27FC236}">
                <a16:creationId xmlns:a16="http://schemas.microsoft.com/office/drawing/2014/main" id="{6BD0F741-67B0-5E4C-CCB2-B3D5D0BBA9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-196850"/>
            <a:ext cx="10972800" cy="1143000"/>
          </a:xfrm>
          <a:noFill/>
        </p:spPr>
        <p:txBody>
          <a:bodyPr/>
          <a:lstStyle/>
          <a:p>
            <a:r>
              <a:rPr lang="fr-CH" altLang="fr-FR" sz="4000" b="1">
                <a:latin typeface="Georgia" panose="02040502050405020303" pitchFamily="18" charset="0"/>
              </a:rPr>
              <a:t>Les catégories de </a:t>
            </a:r>
            <a:r>
              <a:rPr lang="fr-CH" altLang="fr-FR" sz="4000" b="1">
                <a:solidFill>
                  <a:srgbClr val="009DA4"/>
                </a:solidFill>
                <a:latin typeface="Georgia" panose="02040502050405020303" pitchFamily="18" charset="0"/>
              </a:rPr>
              <a:t>banques</a:t>
            </a:r>
            <a:endParaRPr lang="fr-CH" altLang="fr-FR" sz="4000"/>
          </a:p>
        </p:txBody>
      </p:sp>
    </p:spTree>
  </p:cSld>
  <p:clrMapOvr>
    <a:masterClrMapping/>
  </p:clrMapOvr>
  <p:transition spd="med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ZoneTexte 2">
            <a:extLst>
              <a:ext uri="{FF2B5EF4-FFF2-40B4-BE49-F238E27FC236}">
                <a16:creationId xmlns:a16="http://schemas.microsoft.com/office/drawing/2014/main" id="{88204F7B-A39F-81B9-35DD-781962E28B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16575" y="1068388"/>
            <a:ext cx="5484813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fr-FR" altLang="fr-FR">
                <a:solidFill>
                  <a:srgbClr val="009DA4"/>
                </a:solidFill>
                <a:latin typeface="Georgia" panose="02040502050405020303" pitchFamily="18" charset="0"/>
              </a:rPr>
              <a:t>«S’il n’y avait pas de dette dans le système, il n’y aurait aucun argent. » </a:t>
            </a:r>
          </a:p>
          <a:p>
            <a:pPr algn="r">
              <a:spcBef>
                <a:spcPct val="0"/>
              </a:spcBef>
              <a:buFontTx/>
              <a:buNone/>
            </a:pPr>
            <a:r>
              <a:rPr lang="fr-FR" altLang="fr-FR">
                <a:solidFill>
                  <a:srgbClr val="009DA4"/>
                </a:solidFill>
                <a:latin typeface="Georgia" panose="02040502050405020303" pitchFamily="18" charset="0"/>
              </a:rPr>
              <a:t>Citation attribuée à </a:t>
            </a:r>
          </a:p>
          <a:p>
            <a:pPr algn="r">
              <a:spcBef>
                <a:spcPct val="0"/>
              </a:spcBef>
              <a:buFontTx/>
              <a:buNone/>
            </a:pPr>
            <a:r>
              <a:rPr lang="fr-FR" altLang="fr-FR">
                <a:solidFill>
                  <a:srgbClr val="009DA4"/>
                </a:solidFill>
                <a:latin typeface="Georgia" panose="02040502050405020303" pitchFamily="18" charset="0"/>
              </a:rPr>
              <a:t>Abraham Lincoln, 1809-1865</a:t>
            </a:r>
            <a:endParaRPr lang="fr-CH" altLang="fr-FR">
              <a:solidFill>
                <a:srgbClr val="009DA4"/>
              </a:solidFill>
              <a:latin typeface="Georgia" panose="02040502050405020303" pitchFamily="18" charset="0"/>
            </a:endParaRPr>
          </a:p>
        </p:txBody>
      </p:sp>
    </p:spTree>
  </p:cSld>
  <p:clrMapOvr>
    <a:masterClrMapping/>
  </p:clrMapOvr>
  <p:transition spd="med">
    <p:pull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re 1">
            <a:extLst>
              <a:ext uri="{FF2B5EF4-FFF2-40B4-BE49-F238E27FC236}">
                <a16:creationId xmlns:a16="http://schemas.microsoft.com/office/drawing/2014/main" id="{0FE4E5AB-1C33-0F26-640E-9F3B8E0F9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712788"/>
            <a:ext cx="10972800" cy="1143000"/>
          </a:xfrm>
          <a:noFill/>
        </p:spPr>
        <p:txBody>
          <a:bodyPr/>
          <a:lstStyle/>
          <a:p>
            <a:r>
              <a:rPr lang="fr-CH" altLang="fr-FR" b="1">
                <a:latin typeface="Georgia" panose="02040502050405020303" pitchFamily="18" charset="0"/>
              </a:rPr>
              <a:t>Les </a:t>
            </a:r>
            <a:r>
              <a:rPr lang="fr-CH" altLang="fr-FR" b="1">
                <a:solidFill>
                  <a:srgbClr val="009DA4"/>
                </a:solidFill>
                <a:latin typeface="Georgia" panose="02040502050405020303" pitchFamily="18" charset="0"/>
              </a:rPr>
              <a:t>opérations </a:t>
            </a:r>
            <a:r>
              <a:rPr lang="fr-CH" altLang="fr-FR" b="1">
                <a:latin typeface="Georgia" panose="02040502050405020303" pitchFamily="18" charset="0"/>
              </a:rPr>
              <a:t>bancaires</a:t>
            </a:r>
            <a:endParaRPr lang="fr-CH" altLang="fr-FR"/>
          </a:p>
        </p:txBody>
      </p:sp>
      <p:sp>
        <p:nvSpPr>
          <p:cNvPr id="36867" name="Espace réservé du contenu 2">
            <a:extLst>
              <a:ext uri="{FF2B5EF4-FFF2-40B4-BE49-F238E27FC236}">
                <a16:creationId xmlns:a16="http://schemas.microsoft.com/office/drawing/2014/main" id="{3750EA35-6E7F-3DE1-7A28-B05E2AB934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0" y="1947863"/>
            <a:ext cx="10753725" cy="4138612"/>
          </a:xfrm>
        </p:spPr>
        <p:txBody>
          <a:bodyPr/>
          <a:lstStyle/>
          <a:p>
            <a:pPr marL="0" indent="0">
              <a:spcAft>
                <a:spcPts val="1200"/>
              </a:spcAft>
              <a:buFont typeface="Arial" panose="020B0604020202020204" pitchFamily="34" charset="0"/>
              <a:buNone/>
              <a:defRPr/>
            </a:pPr>
            <a:r>
              <a:rPr lang="fr-CH" altLang="fr-FR" sz="2800" dirty="0">
                <a:latin typeface="Segoe UI" panose="020B0502040204020203" pitchFamily="34" charset="0"/>
                <a:cs typeface="Segoe UI" panose="020B0502040204020203" pitchFamily="34" charset="0"/>
              </a:rPr>
              <a:t>Les banques secondaires commerciales jouent un </a:t>
            </a:r>
            <a:r>
              <a:rPr lang="fr-CH" altLang="fr-FR" sz="2800" b="1" dirty="0">
                <a:latin typeface="Segoe UI" panose="020B0502040204020203" pitchFamily="34" charset="0"/>
                <a:cs typeface="Segoe UI" panose="020B0502040204020203" pitchFamily="34" charset="0"/>
              </a:rPr>
              <a:t>double rôle</a:t>
            </a:r>
            <a:r>
              <a:rPr lang="fr-CH" altLang="fr-FR" sz="2800" dirty="0">
                <a:latin typeface="Segoe UI" panose="020B0502040204020203" pitchFamily="34" charset="0"/>
                <a:cs typeface="Segoe UI" panose="020B0502040204020203" pitchFamily="34" charset="0"/>
              </a:rPr>
              <a:t> dans une économie :</a:t>
            </a:r>
          </a:p>
          <a:p>
            <a:pPr>
              <a:spcAft>
                <a:spcPts val="1200"/>
              </a:spcAft>
              <a:defRPr/>
            </a:pPr>
            <a:r>
              <a:rPr lang="fr-CH" altLang="fr-FR" sz="2800" b="1" dirty="0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Intermédiaire financier : </a:t>
            </a:r>
            <a:r>
              <a:rPr lang="fr-CH" altLang="fr-FR" sz="2800" dirty="0">
                <a:latin typeface="Segoe UI" panose="020B0502040204020203" pitchFamily="34" charset="0"/>
                <a:cs typeface="Segoe UI" panose="020B0502040204020203" pitchFamily="34" charset="0"/>
              </a:rPr>
              <a:t>elles accordent des </a:t>
            </a:r>
            <a:r>
              <a:rPr lang="fr-CH" altLang="fr-FR" sz="2800" b="1" dirty="0">
                <a:latin typeface="Segoe UI" panose="020B0502040204020203" pitchFamily="34" charset="0"/>
                <a:cs typeface="Segoe UI" panose="020B0502040204020203" pitchFamily="34" charset="0"/>
              </a:rPr>
              <a:t>crédits</a:t>
            </a:r>
            <a:r>
              <a:rPr lang="fr-CH" altLang="fr-FR" sz="2800" dirty="0">
                <a:latin typeface="Segoe UI" panose="020B0502040204020203" pitchFamily="34" charset="0"/>
                <a:cs typeface="Segoe UI" panose="020B0502040204020203" pitchFamily="34" charset="0"/>
              </a:rPr>
              <a:t> et collectent l’</a:t>
            </a:r>
            <a:r>
              <a:rPr lang="fr-CH" altLang="fr-FR" sz="2800" b="1" dirty="0">
                <a:latin typeface="Segoe UI" panose="020B0502040204020203" pitchFamily="34" charset="0"/>
                <a:cs typeface="Segoe UI" panose="020B0502040204020203" pitchFamily="34" charset="0"/>
              </a:rPr>
              <a:t>épargne</a:t>
            </a:r>
            <a:r>
              <a:rPr lang="fr-CH" altLang="fr-FR" sz="2800" dirty="0">
                <a:latin typeface="Segoe UI" panose="020B0502040204020203" pitchFamily="34" charset="0"/>
                <a:cs typeface="Segoe UI" panose="020B0502040204020203" pitchFamily="34" charset="0"/>
              </a:rPr>
              <a:t> de leurs clients.</a:t>
            </a:r>
          </a:p>
          <a:p>
            <a:pPr>
              <a:spcAft>
                <a:spcPts val="1200"/>
              </a:spcAft>
              <a:defRPr/>
            </a:pPr>
            <a:r>
              <a:rPr lang="fr-CH" altLang="fr-FR" sz="2800" b="1" dirty="0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Émetteur du moyen de paiement : </a:t>
            </a:r>
            <a:r>
              <a:rPr lang="fr-CH" altLang="fr-FR" sz="2800" dirty="0">
                <a:latin typeface="Segoe UI" panose="020B0502040204020203" pitchFamily="34" charset="0"/>
                <a:cs typeface="Segoe UI" panose="020B0502040204020203" pitchFamily="34" charset="0"/>
              </a:rPr>
              <a:t>elles fournissent des services de transaction effectuant les </a:t>
            </a:r>
            <a:r>
              <a:rPr lang="fr-CH" altLang="fr-FR" sz="2800" b="1" dirty="0">
                <a:latin typeface="Segoe UI" panose="020B0502040204020203" pitchFamily="34" charset="0"/>
                <a:cs typeface="Segoe UI" panose="020B0502040204020203" pitchFamily="34" charset="0"/>
              </a:rPr>
              <a:t>paiements </a:t>
            </a:r>
            <a:r>
              <a:rPr lang="fr-CH" altLang="fr-FR" sz="2800" dirty="0">
                <a:latin typeface="Segoe UI" panose="020B0502040204020203" pitchFamily="34" charset="0"/>
                <a:cs typeface="Segoe UI" panose="020B0502040204020203" pitchFamily="34" charset="0"/>
              </a:rPr>
              <a:t>demandés par leurs clients.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fr-CH" altLang="fr-FR" sz="2800" b="1" dirty="0">
              <a:solidFill>
                <a:srgbClr val="009DA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fr-CH" altLang="fr-FR" sz="28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fr-CH" altLang="fr-FR" sz="2800" b="1" dirty="0">
              <a:solidFill>
                <a:srgbClr val="009DA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fr-CH" altLang="fr-FR" sz="28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fr-CH" altLang="fr-FR" sz="28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itre 1">
            <a:extLst>
              <a:ext uri="{FF2B5EF4-FFF2-40B4-BE49-F238E27FC236}">
                <a16:creationId xmlns:a16="http://schemas.microsoft.com/office/drawing/2014/main" id="{4E8B3D60-4FC2-6B86-183C-1E2058BC42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36525"/>
            <a:ext cx="10972800" cy="1143000"/>
          </a:xfrm>
        </p:spPr>
        <p:txBody>
          <a:bodyPr/>
          <a:lstStyle/>
          <a:p>
            <a:r>
              <a:rPr lang="fr-CH" altLang="fr-FR" b="1">
                <a:latin typeface="Georgia" panose="02040502050405020303" pitchFamily="18" charset="0"/>
              </a:rPr>
              <a:t>Le rôle d’</a:t>
            </a:r>
            <a:r>
              <a:rPr lang="fr-CH" altLang="fr-FR" b="1">
                <a:solidFill>
                  <a:srgbClr val="009DA4"/>
                </a:solidFill>
                <a:latin typeface="Georgia" panose="02040502050405020303" pitchFamily="18" charset="0"/>
              </a:rPr>
              <a:t>intermédiaire financier</a:t>
            </a:r>
            <a:endParaRPr lang="fr-CH" altLang="fr-FR">
              <a:solidFill>
                <a:srgbClr val="009DA4"/>
              </a:solidFill>
            </a:endParaRPr>
          </a:p>
        </p:txBody>
      </p:sp>
      <p:sp>
        <p:nvSpPr>
          <p:cNvPr id="4" name="Text Box 20">
            <a:extLst>
              <a:ext uri="{FF2B5EF4-FFF2-40B4-BE49-F238E27FC236}">
                <a16:creationId xmlns:a16="http://schemas.microsoft.com/office/drawing/2014/main" id="{9EBCD42B-C5A6-3157-967F-97DE3B57D8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4370388"/>
            <a:ext cx="10972800" cy="2308225"/>
          </a:xfrm>
        </p:spPr>
        <p:txBody>
          <a:bodyPr>
            <a:spAutoFit/>
          </a:bodyPr>
          <a:lstStyle/>
          <a:p>
            <a:pPr marL="263525" indent="-263525" defTabSz="914400" eaLnBrk="1" hangingPunct="1">
              <a:spcBef>
                <a:spcPct val="50000"/>
              </a:spcBef>
              <a:buClr>
                <a:srgbClr val="009DA4"/>
              </a:buClr>
            </a:pPr>
            <a:r>
              <a:rPr lang="fr-CH" altLang="fr-FR" sz="2400">
                <a:latin typeface="Segoe UI" panose="020B0502040204020203" pitchFamily="34" charset="0"/>
                <a:cs typeface="Segoe UI" panose="020B0502040204020203" pitchFamily="34" charset="0"/>
              </a:rPr>
              <a:t>Les banques accordent des </a:t>
            </a:r>
            <a:r>
              <a:rPr lang="fr-CH" altLang="fr-FR" sz="2400" b="1">
                <a:latin typeface="Segoe UI" panose="020B0502040204020203" pitchFamily="34" charset="0"/>
                <a:cs typeface="Segoe UI" panose="020B0502040204020203" pitchFamily="34" charset="0"/>
              </a:rPr>
              <a:t>crédits</a:t>
            </a:r>
            <a:r>
              <a:rPr lang="fr-CH" altLang="fr-FR" sz="2400">
                <a:latin typeface="Segoe UI" panose="020B0502040204020203" pitchFamily="34" charset="0"/>
                <a:cs typeface="Segoe UI" panose="020B0502040204020203" pitchFamily="34" charset="0"/>
              </a:rPr>
              <a:t> et collectent l’</a:t>
            </a:r>
            <a:r>
              <a:rPr lang="fr-CH" altLang="fr-FR" sz="2400" b="1">
                <a:latin typeface="Segoe UI" panose="020B0502040204020203" pitchFamily="34" charset="0"/>
                <a:cs typeface="Segoe UI" panose="020B0502040204020203" pitchFamily="34" charset="0"/>
              </a:rPr>
              <a:t>épargne</a:t>
            </a:r>
            <a:r>
              <a:rPr lang="fr-CH" altLang="fr-FR" sz="2400">
                <a:latin typeface="Segoe UI" panose="020B0502040204020203" pitchFamily="34" charset="0"/>
                <a:cs typeface="Segoe UI" panose="020B0502040204020203" pitchFamily="34" charset="0"/>
              </a:rPr>
              <a:t> de leurs clients.</a:t>
            </a:r>
          </a:p>
          <a:p>
            <a:pPr marL="263525" indent="-263525" defTabSz="914400" eaLnBrk="1" hangingPunct="1">
              <a:spcBef>
                <a:spcPct val="50000"/>
              </a:spcBef>
              <a:buClr>
                <a:srgbClr val="009DA4"/>
              </a:buClr>
            </a:pPr>
            <a:r>
              <a:rPr lang="fr-CH" altLang="fr-FR" sz="2400">
                <a:latin typeface="Segoe UI" panose="020B0502040204020203" pitchFamily="34" charset="0"/>
                <a:cs typeface="Segoe UI" panose="020B0502040204020203" pitchFamily="34" charset="0"/>
              </a:rPr>
              <a:t>Au passage, elles perçoivent un </a:t>
            </a:r>
            <a:r>
              <a:rPr lang="fr-CH" altLang="fr-FR" sz="2400" b="1">
                <a:latin typeface="Segoe UI" panose="020B0502040204020203" pitchFamily="34" charset="0"/>
                <a:cs typeface="Segoe UI" panose="020B0502040204020203" pitchFamily="34" charset="0"/>
              </a:rPr>
              <a:t>intérêt</a:t>
            </a:r>
            <a:r>
              <a:rPr lang="fr-CH" altLang="fr-FR" sz="2400">
                <a:latin typeface="Segoe UI" panose="020B0502040204020203" pitchFamily="34" charset="0"/>
                <a:cs typeface="Segoe UI" panose="020B0502040204020203" pitchFamily="34" charset="0"/>
              </a:rPr>
              <a:t> sur les crédits qu’elles accordent et versent un intérêt à leurs déposants.</a:t>
            </a:r>
          </a:p>
          <a:p>
            <a:pPr marL="263525" indent="-263525" defTabSz="914400" eaLnBrk="1" hangingPunct="1">
              <a:spcBef>
                <a:spcPct val="50000"/>
              </a:spcBef>
              <a:buClr>
                <a:srgbClr val="009DA4"/>
              </a:buClr>
            </a:pPr>
            <a:r>
              <a:rPr lang="fr-CH" altLang="fr-FR" sz="2400">
                <a:latin typeface="Segoe UI" panose="020B0502040204020203" pitchFamily="34" charset="0"/>
                <a:cs typeface="Segoe UI" panose="020B0502040204020203" pitchFamily="34" charset="0"/>
              </a:rPr>
              <a:t>À l’échelle de l’économie, il existe </a:t>
            </a:r>
            <a:r>
              <a:rPr lang="fr-CH" altLang="fr-FR" sz="2400" b="1">
                <a:latin typeface="Segoe UI" panose="020B0502040204020203" pitchFamily="34" charset="0"/>
                <a:cs typeface="Segoe UI" panose="020B0502040204020203" pitchFamily="34" charset="0"/>
              </a:rPr>
              <a:t>suffisamment de monnaie </a:t>
            </a:r>
            <a:r>
              <a:rPr lang="fr-CH" altLang="fr-FR" sz="2400">
                <a:latin typeface="Segoe UI" panose="020B0502040204020203" pitchFamily="34" charset="0"/>
                <a:cs typeface="Segoe UI" panose="020B0502040204020203" pitchFamily="34" charset="0"/>
              </a:rPr>
              <a:t>pour rembourser les crédits et payer les intérêts. </a:t>
            </a:r>
            <a:endParaRPr lang="fr-FR" altLang="fr-FR" sz="24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48131" name="Image 17" descr="Une image contenant horloge, intérieur&#10;&#10;Le contenu généré par l’IA peut être incorrect.">
            <a:extLst>
              <a:ext uri="{FF2B5EF4-FFF2-40B4-BE49-F238E27FC236}">
                <a16:creationId xmlns:a16="http://schemas.microsoft.com/office/drawing/2014/main" id="{C42C924A-272E-180D-6E78-2A155BA604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3950" y="1647825"/>
            <a:ext cx="221615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2" name="Image 2" descr="Une image contenant bâtiment, plein air, Véhicule terrestre, maison&#10;&#10;Le contenu généré par l’IA peut être incorrect.">
            <a:extLst>
              <a:ext uri="{FF2B5EF4-FFF2-40B4-BE49-F238E27FC236}">
                <a16:creationId xmlns:a16="http://schemas.microsoft.com/office/drawing/2014/main" id="{EBA97725-4A0A-1E8C-D06B-9E1DCA0E26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00" y="1535113"/>
            <a:ext cx="2344738" cy="234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3" name="Image 4" descr="Une image contenant ciel, bâtiment, dessin&#10;&#10;Le contenu généré par l’IA peut être incorrect.">
            <a:extLst>
              <a:ext uri="{FF2B5EF4-FFF2-40B4-BE49-F238E27FC236}">
                <a16:creationId xmlns:a16="http://schemas.microsoft.com/office/drawing/2014/main" id="{9FF3452F-5FD0-9ABB-785A-0F76D45EB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0" y="1174750"/>
            <a:ext cx="3057525" cy="305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4" name="ZoneTexte 10">
            <a:extLst>
              <a:ext uri="{FF2B5EF4-FFF2-40B4-BE49-F238E27FC236}">
                <a16:creationId xmlns:a16="http://schemas.microsoft.com/office/drawing/2014/main" id="{3B1DF0E4-C9F1-D3F4-3FE2-4A788C35A999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9066213" y="3751263"/>
            <a:ext cx="21526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2400">
                <a:latin typeface="Segoe UI" panose="020B0502040204020203" pitchFamily="34" charset="0"/>
                <a:cs typeface="Segoe UI" panose="020B0502040204020203" pitchFamily="34" charset="0"/>
              </a:rPr>
              <a:t>Entreprises</a:t>
            </a:r>
          </a:p>
        </p:txBody>
      </p:sp>
      <p:sp>
        <p:nvSpPr>
          <p:cNvPr id="48135" name="ZoneTexte 10">
            <a:extLst>
              <a:ext uri="{FF2B5EF4-FFF2-40B4-BE49-F238E27FC236}">
                <a16:creationId xmlns:a16="http://schemas.microsoft.com/office/drawing/2014/main" id="{AC4B441F-4658-A329-BB5D-499EDDD436F5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1136650" y="3754438"/>
            <a:ext cx="18113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400">
                <a:latin typeface="Segoe UI" panose="020B0502040204020203" pitchFamily="34" charset="0"/>
                <a:cs typeface="Segoe UI" panose="020B0502040204020203" pitchFamily="34" charset="0"/>
              </a:rPr>
              <a:t>Ménages</a:t>
            </a:r>
          </a:p>
        </p:txBody>
      </p:sp>
      <p:sp>
        <p:nvSpPr>
          <p:cNvPr id="48136" name="ZoneTexte 10">
            <a:extLst>
              <a:ext uri="{FF2B5EF4-FFF2-40B4-BE49-F238E27FC236}">
                <a16:creationId xmlns:a16="http://schemas.microsoft.com/office/drawing/2014/main" id="{DB498D27-9CD1-8DF7-AE1A-164B136960C6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5268913" y="3754438"/>
            <a:ext cx="18097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2400">
                <a:latin typeface="Segoe UI" panose="020B0502040204020203" pitchFamily="34" charset="0"/>
                <a:cs typeface="Segoe UI" panose="020B0502040204020203" pitchFamily="34" charset="0"/>
              </a:rPr>
              <a:t>Banques</a:t>
            </a:r>
          </a:p>
        </p:txBody>
      </p:sp>
      <p:grpSp>
        <p:nvGrpSpPr>
          <p:cNvPr id="9" name="Grouper 11">
            <a:extLst>
              <a:ext uri="{FF2B5EF4-FFF2-40B4-BE49-F238E27FC236}">
                <a16:creationId xmlns:a16="http://schemas.microsoft.com/office/drawing/2014/main" id="{598AF4FE-EA6F-8B9D-700C-0A21531A54AD}"/>
              </a:ext>
            </a:extLst>
          </p:cNvPr>
          <p:cNvGrpSpPr>
            <a:grpSpLocks/>
          </p:cNvGrpSpPr>
          <p:nvPr/>
        </p:nvGrpSpPr>
        <p:grpSpPr bwMode="auto">
          <a:xfrm flipH="1">
            <a:off x="7200900" y="3159125"/>
            <a:ext cx="1681163" cy="525463"/>
            <a:chOff x="3042491" y="2959172"/>
            <a:chExt cx="3800604" cy="402965"/>
          </a:xfrm>
        </p:grpSpPr>
        <p:cxnSp>
          <p:nvCxnSpPr>
            <p:cNvPr id="10" name="Connecteur droit avec flèche 9">
              <a:extLst>
                <a:ext uri="{FF2B5EF4-FFF2-40B4-BE49-F238E27FC236}">
                  <a16:creationId xmlns:a16="http://schemas.microsoft.com/office/drawing/2014/main" id="{E936EE9C-6DC3-6E4D-C950-4D66CEE4AA46}"/>
                </a:ext>
              </a:extLst>
            </p:cNvPr>
            <p:cNvCxnSpPr/>
            <p:nvPr/>
          </p:nvCxnSpPr>
          <p:spPr>
            <a:xfrm>
              <a:off x="3042491" y="3360919"/>
              <a:ext cx="3800604" cy="1218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stealth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8149" name="ZoneTexte 10">
              <a:extLst>
                <a:ext uri="{FF2B5EF4-FFF2-40B4-BE49-F238E27FC236}">
                  <a16:creationId xmlns:a16="http://schemas.microsoft.com/office/drawing/2014/main" id="{93A4870C-9BCF-9370-E5AE-A90F324284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11657" y="2959172"/>
              <a:ext cx="2756245" cy="4017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2800" b="1">
                  <a:solidFill>
                    <a:srgbClr val="009DA4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200</a:t>
              </a:r>
            </a:p>
          </p:txBody>
        </p:sp>
      </p:grpSp>
      <p:grpSp>
        <p:nvGrpSpPr>
          <p:cNvPr id="12" name="Grouper 11">
            <a:extLst>
              <a:ext uri="{FF2B5EF4-FFF2-40B4-BE49-F238E27FC236}">
                <a16:creationId xmlns:a16="http://schemas.microsoft.com/office/drawing/2014/main" id="{EC04EEED-D487-72C4-DDE6-E30878169205}"/>
              </a:ext>
            </a:extLst>
          </p:cNvPr>
          <p:cNvGrpSpPr>
            <a:grpSpLocks/>
          </p:cNvGrpSpPr>
          <p:nvPr/>
        </p:nvGrpSpPr>
        <p:grpSpPr bwMode="auto">
          <a:xfrm flipH="1">
            <a:off x="3132138" y="3157538"/>
            <a:ext cx="1681162" cy="525462"/>
            <a:chOff x="3042491" y="2959172"/>
            <a:chExt cx="3800604" cy="402965"/>
          </a:xfrm>
        </p:grpSpPr>
        <p:cxnSp>
          <p:nvCxnSpPr>
            <p:cNvPr id="13" name="Connecteur droit avec flèche 12">
              <a:extLst>
                <a:ext uri="{FF2B5EF4-FFF2-40B4-BE49-F238E27FC236}">
                  <a16:creationId xmlns:a16="http://schemas.microsoft.com/office/drawing/2014/main" id="{BAC0CFC3-E98B-EE57-D5FC-0497577B1539}"/>
                </a:ext>
              </a:extLst>
            </p:cNvPr>
            <p:cNvCxnSpPr/>
            <p:nvPr/>
          </p:nvCxnSpPr>
          <p:spPr>
            <a:xfrm>
              <a:off x="3042491" y="3360920"/>
              <a:ext cx="3800604" cy="1217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stealth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8147" name="ZoneTexte 13">
              <a:extLst>
                <a:ext uri="{FF2B5EF4-FFF2-40B4-BE49-F238E27FC236}">
                  <a16:creationId xmlns:a16="http://schemas.microsoft.com/office/drawing/2014/main" id="{4B328BED-7F67-3934-DAD8-2417D87055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11657" y="2959172"/>
              <a:ext cx="2756245" cy="4017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2800" b="1">
                  <a:solidFill>
                    <a:srgbClr val="009DA4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100</a:t>
              </a:r>
            </a:p>
          </p:txBody>
        </p:sp>
      </p:grp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DF0FFB1B-EC46-845F-DFA2-FD8802465A14}"/>
              </a:ext>
            </a:extLst>
          </p:cNvPr>
          <p:cNvCxnSpPr/>
          <p:nvPr/>
        </p:nvCxnSpPr>
        <p:spPr bwMode="auto">
          <a:xfrm>
            <a:off x="3170238" y="2708275"/>
            <a:ext cx="1643062" cy="0"/>
          </a:xfrm>
          <a:prstGeom prst="straightConnector1">
            <a:avLst/>
          </a:prstGeom>
          <a:ln w="38100">
            <a:solidFill>
              <a:schemeClr val="tx1"/>
            </a:solidFill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ZoneTexte 15">
            <a:extLst>
              <a:ext uri="{FF2B5EF4-FFF2-40B4-BE49-F238E27FC236}">
                <a16:creationId xmlns:a16="http://schemas.microsoft.com/office/drawing/2014/main" id="{13CEB660-0523-56D8-F913-F9FC2CBB0514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3333750" y="2184400"/>
            <a:ext cx="13604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800" b="1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10 000</a:t>
            </a:r>
          </a:p>
        </p:txBody>
      </p:sp>
      <p:cxnSp>
        <p:nvCxnSpPr>
          <p:cNvPr id="20" name="Connecteur droit avec flèche 19">
            <a:extLst>
              <a:ext uri="{FF2B5EF4-FFF2-40B4-BE49-F238E27FC236}">
                <a16:creationId xmlns:a16="http://schemas.microsoft.com/office/drawing/2014/main" id="{EC24CC5D-997A-66EB-29EE-C9813BF8F6D4}"/>
              </a:ext>
            </a:extLst>
          </p:cNvPr>
          <p:cNvCxnSpPr/>
          <p:nvPr/>
        </p:nvCxnSpPr>
        <p:spPr bwMode="auto">
          <a:xfrm>
            <a:off x="7185025" y="2655888"/>
            <a:ext cx="1641475" cy="0"/>
          </a:xfrm>
          <a:prstGeom prst="straightConnector1">
            <a:avLst/>
          </a:prstGeom>
          <a:ln w="38100">
            <a:solidFill>
              <a:schemeClr val="tx1"/>
            </a:solidFill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ZoneTexte 20">
            <a:extLst>
              <a:ext uri="{FF2B5EF4-FFF2-40B4-BE49-F238E27FC236}">
                <a16:creationId xmlns:a16="http://schemas.microsoft.com/office/drawing/2014/main" id="{8EF8CBDD-4760-E430-35A4-35D23DD4F61E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7270750" y="2132013"/>
            <a:ext cx="14382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800" b="1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10 000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DAA16599-2A32-6222-4113-F6A3BA259103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5675313" y="1296988"/>
            <a:ext cx="12192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800" b="1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100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8693056-BD10-FD16-49D1-DF0F2E3867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9000" y="1325563"/>
            <a:ext cx="15017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CH" altLang="fr-FR" sz="2400" b="1">
                <a:latin typeface="Georgia" panose="02040502050405020303" pitchFamily="18" charset="0"/>
              </a:rPr>
              <a:t>Crédits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E3BE9C19-7DB8-2994-B058-F76A81FE2D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4063" y="1325563"/>
            <a:ext cx="15017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CH" altLang="fr-FR" sz="2400" b="1">
                <a:latin typeface="Georgia" panose="02040502050405020303" pitchFamily="18" charset="0"/>
              </a:rPr>
              <a:t>Dépôts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4" grpId="1" uiExpand="1" build="p"/>
      <p:bldP spid="16" grpId="0"/>
      <p:bldP spid="21" grpId="0"/>
      <p:bldP spid="22" grpId="0"/>
      <p:bldP spid="23" grpId="0"/>
      <p:bldP spid="2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itre 1">
            <a:extLst>
              <a:ext uri="{FF2B5EF4-FFF2-40B4-BE49-F238E27FC236}">
                <a16:creationId xmlns:a16="http://schemas.microsoft.com/office/drawing/2014/main" id="{1CB1F8B6-0831-6BCD-C9C1-8FE03A7550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00038"/>
            <a:ext cx="10972800" cy="1143000"/>
          </a:xfrm>
          <a:noFill/>
        </p:spPr>
        <p:txBody>
          <a:bodyPr/>
          <a:lstStyle/>
          <a:p>
            <a:r>
              <a:rPr lang="fr-CH" altLang="fr-FR" sz="4000" b="1">
                <a:latin typeface="Georgia" panose="02040502050405020303" pitchFamily="18" charset="0"/>
              </a:rPr>
              <a:t>Le rôle d’</a:t>
            </a:r>
            <a:r>
              <a:rPr lang="fr-CH" altLang="fr-FR" sz="4000" b="1">
                <a:solidFill>
                  <a:srgbClr val="009DA4"/>
                </a:solidFill>
                <a:latin typeface="Georgia" panose="02040502050405020303" pitchFamily="18" charset="0"/>
              </a:rPr>
              <a:t>émetteur du moyen de paiement</a:t>
            </a:r>
            <a:endParaRPr lang="fr-CH" altLang="fr-FR" sz="4000">
              <a:solidFill>
                <a:srgbClr val="009DA4"/>
              </a:solidFill>
            </a:endParaRPr>
          </a:p>
        </p:txBody>
      </p:sp>
      <p:sp>
        <p:nvSpPr>
          <p:cNvPr id="49154" name="Espace réservé du contenu 2">
            <a:extLst>
              <a:ext uri="{FF2B5EF4-FFF2-40B4-BE49-F238E27FC236}">
                <a16:creationId xmlns:a16="http://schemas.microsoft.com/office/drawing/2014/main" id="{BDDECA4A-2630-4737-973B-E261C041A9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566863"/>
            <a:ext cx="10972800" cy="822325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fr-CH" altLang="fr-FR" sz="2800">
                <a:latin typeface="Segoe UI" panose="020B0502040204020203" pitchFamily="34" charset="0"/>
                <a:cs typeface="Segoe UI" panose="020B0502040204020203" pitchFamily="34" charset="0"/>
              </a:rPr>
              <a:t>Deux visions s’opposent sur la conception du </a:t>
            </a:r>
            <a:r>
              <a:rPr lang="fr-CH" altLang="fr-FR" sz="2800" b="1">
                <a:latin typeface="Segoe UI" panose="020B0502040204020203" pitchFamily="34" charset="0"/>
                <a:cs typeface="Segoe UI" panose="020B0502040204020203" pitchFamily="34" charset="0"/>
              </a:rPr>
              <a:t>paiement</a:t>
            </a:r>
            <a:r>
              <a:rPr lang="fr-CH" altLang="fr-FR" sz="280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49155" name="ZoneTexte 8">
            <a:extLst>
              <a:ext uri="{FF2B5EF4-FFF2-40B4-BE49-F238E27FC236}">
                <a16:creationId xmlns:a16="http://schemas.microsoft.com/office/drawing/2014/main" id="{BB9DD35C-5B4F-23BD-1EE1-DD0572D917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6488" y="2251075"/>
            <a:ext cx="4494212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r-CH" altLang="fr-FR" sz="2800" b="1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Opération bipolaire autour de deux objets</a:t>
            </a:r>
          </a:p>
        </p:txBody>
      </p:sp>
      <p:sp>
        <p:nvSpPr>
          <p:cNvPr id="49156" name="ZoneTexte 9">
            <a:extLst>
              <a:ext uri="{FF2B5EF4-FFF2-40B4-BE49-F238E27FC236}">
                <a16:creationId xmlns:a16="http://schemas.microsoft.com/office/drawing/2014/main" id="{E880E584-8F3F-66D9-E4A8-F50D5090FB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15113" y="2263775"/>
            <a:ext cx="4535487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r-CH" altLang="fr-FR" sz="2800" b="1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Opération tripolaire autour d’un seul objet</a:t>
            </a:r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F97E614D-9726-4DC0-9EB4-20E09CFBD106}"/>
              </a:ext>
            </a:extLst>
          </p:cNvPr>
          <p:cNvCxnSpPr>
            <a:cxnSpLocks/>
          </p:cNvCxnSpPr>
          <p:nvPr/>
        </p:nvCxnSpPr>
        <p:spPr>
          <a:xfrm>
            <a:off x="609600" y="3213100"/>
            <a:ext cx="10972800" cy="0"/>
          </a:xfrm>
          <a:prstGeom prst="line">
            <a:avLst/>
          </a:prstGeom>
          <a:ln w="3175">
            <a:solidFill>
              <a:srgbClr val="009DA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095DA080-DB3A-3C9B-239A-2B934F466A5D}"/>
              </a:ext>
            </a:extLst>
          </p:cNvPr>
          <p:cNvCxnSpPr>
            <a:cxnSpLocks/>
          </p:cNvCxnSpPr>
          <p:nvPr/>
        </p:nvCxnSpPr>
        <p:spPr>
          <a:xfrm>
            <a:off x="558800" y="2208213"/>
            <a:ext cx="10972800" cy="0"/>
          </a:xfrm>
          <a:prstGeom prst="line">
            <a:avLst/>
          </a:prstGeom>
          <a:ln w="3175">
            <a:solidFill>
              <a:srgbClr val="009DA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790573B3-6F67-4129-ECDB-91963201FF0C}"/>
              </a:ext>
            </a:extLst>
          </p:cNvPr>
          <p:cNvCxnSpPr>
            <a:cxnSpLocks/>
          </p:cNvCxnSpPr>
          <p:nvPr/>
        </p:nvCxnSpPr>
        <p:spPr>
          <a:xfrm>
            <a:off x="609600" y="6678613"/>
            <a:ext cx="10972800" cy="0"/>
          </a:xfrm>
          <a:prstGeom prst="line">
            <a:avLst/>
          </a:prstGeom>
          <a:ln w="3175">
            <a:solidFill>
              <a:srgbClr val="009DA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C3ECDE15-473B-27C9-30A9-52CE047E75B1}"/>
              </a:ext>
            </a:extLst>
          </p:cNvPr>
          <p:cNvCxnSpPr>
            <a:cxnSpLocks/>
          </p:cNvCxnSpPr>
          <p:nvPr/>
        </p:nvCxnSpPr>
        <p:spPr>
          <a:xfrm flipV="1">
            <a:off x="6096000" y="2208213"/>
            <a:ext cx="0" cy="4470400"/>
          </a:xfrm>
          <a:prstGeom prst="line">
            <a:avLst/>
          </a:prstGeom>
          <a:ln w="3175">
            <a:solidFill>
              <a:srgbClr val="009DA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161" name="ZoneTexte 3">
            <a:extLst>
              <a:ext uri="{FF2B5EF4-FFF2-40B4-BE49-F238E27FC236}">
                <a16:creationId xmlns:a16="http://schemas.microsoft.com/office/drawing/2014/main" id="{02D01AE4-644A-0F6A-52A6-8BA12F3C23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088" y="3841750"/>
            <a:ext cx="4749800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CH" altLang="fr-FR" sz="2800">
                <a:latin typeface="Segoe UI" panose="020B0502040204020203" pitchFamily="34" charset="0"/>
                <a:cs typeface="Segoe UI" panose="020B0502040204020203" pitchFamily="34" charset="0"/>
              </a:rPr>
              <a:t>Le paiement est une opération </a:t>
            </a:r>
            <a:r>
              <a:rPr lang="fr-CH" altLang="fr-FR" sz="2800" b="1">
                <a:latin typeface="Segoe UI" panose="020B0502040204020203" pitchFamily="34" charset="0"/>
                <a:cs typeface="Segoe UI" panose="020B0502040204020203" pitchFamily="34" charset="0"/>
              </a:rPr>
              <a:t>bipolaire</a:t>
            </a:r>
            <a:r>
              <a:rPr lang="fr-CH" altLang="fr-FR" sz="2800">
                <a:latin typeface="Segoe UI" panose="020B0502040204020203" pitchFamily="34" charset="0"/>
                <a:cs typeface="Segoe UI" panose="020B0502040204020203" pitchFamily="34" charset="0"/>
              </a:rPr>
              <a:t> (entre l’acheteur et le vendeur) et autour de </a:t>
            </a:r>
            <a:r>
              <a:rPr lang="fr-CH" altLang="fr-FR" sz="2800" b="1">
                <a:latin typeface="Segoe UI" panose="020B0502040204020203" pitchFamily="34" charset="0"/>
                <a:cs typeface="Segoe UI" panose="020B0502040204020203" pitchFamily="34" charset="0"/>
              </a:rPr>
              <a:t>deux objets</a:t>
            </a:r>
            <a:r>
              <a:rPr lang="fr-CH" altLang="fr-FR" sz="2800">
                <a:latin typeface="Segoe UI" panose="020B0502040204020203" pitchFamily="34" charset="0"/>
                <a:cs typeface="Segoe UI" panose="020B0502040204020203" pitchFamily="34" charset="0"/>
              </a:rPr>
              <a:t> (la marchandise et la monnaie-marchandise).</a:t>
            </a:r>
          </a:p>
        </p:txBody>
      </p:sp>
      <p:sp>
        <p:nvSpPr>
          <p:cNvPr id="49162" name="ZoneTexte 4">
            <a:extLst>
              <a:ext uri="{FF2B5EF4-FFF2-40B4-BE49-F238E27FC236}">
                <a16:creationId xmlns:a16="http://schemas.microsoft.com/office/drawing/2014/main" id="{2C08FF3E-E837-CEB5-FA1E-FD5676E1B6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6825" y="3841750"/>
            <a:ext cx="5326063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CH" altLang="fr-FR" sz="2800">
                <a:latin typeface="Segoe UI" panose="020B0502040204020203" pitchFamily="34" charset="0"/>
                <a:cs typeface="Segoe UI" panose="020B0502040204020203" pitchFamily="34" charset="0"/>
              </a:rPr>
              <a:t>Le paiement est une opération </a:t>
            </a:r>
            <a:r>
              <a:rPr lang="fr-CH" altLang="fr-FR" sz="2800" b="1">
                <a:latin typeface="Segoe UI" panose="020B0502040204020203" pitchFamily="34" charset="0"/>
                <a:cs typeface="Segoe UI" panose="020B0502040204020203" pitchFamily="34" charset="0"/>
              </a:rPr>
              <a:t>tripolaire</a:t>
            </a:r>
            <a:r>
              <a:rPr lang="fr-CH" altLang="fr-FR" sz="2800">
                <a:latin typeface="Segoe UI" panose="020B0502040204020203" pitchFamily="34" charset="0"/>
                <a:cs typeface="Segoe UI" panose="020B0502040204020203" pitchFamily="34" charset="0"/>
              </a:rPr>
              <a:t> (entre l’acheteur, le vendeur et la banque) et autour d’</a:t>
            </a:r>
            <a:r>
              <a:rPr lang="fr-CH" altLang="fr-FR" sz="2800" b="1">
                <a:latin typeface="Segoe UI" panose="020B0502040204020203" pitchFamily="34" charset="0"/>
                <a:cs typeface="Segoe UI" panose="020B0502040204020203" pitchFamily="34" charset="0"/>
              </a:rPr>
              <a:t>un seul objet</a:t>
            </a:r>
            <a:r>
              <a:rPr lang="fr-CH" altLang="fr-FR" sz="2800">
                <a:latin typeface="Segoe UI" panose="020B0502040204020203" pitchFamily="34" charset="0"/>
                <a:cs typeface="Segoe UI" panose="020B0502040204020203" pitchFamily="34" charset="0"/>
              </a:rPr>
              <a:t> (la marchandise et ce même bien sous sa forme financière).</a:t>
            </a:r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684140FF-B0BD-E492-F105-C5F3AD555FAF}"/>
              </a:ext>
            </a:extLst>
          </p:cNvPr>
          <p:cNvCxnSpPr>
            <a:cxnSpLocks/>
          </p:cNvCxnSpPr>
          <p:nvPr/>
        </p:nvCxnSpPr>
        <p:spPr>
          <a:xfrm>
            <a:off x="609600" y="3740150"/>
            <a:ext cx="10972800" cy="0"/>
          </a:xfrm>
          <a:prstGeom prst="line">
            <a:avLst/>
          </a:prstGeom>
          <a:ln w="3175">
            <a:solidFill>
              <a:srgbClr val="009DA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164" name="ZoneTexte 3">
            <a:extLst>
              <a:ext uri="{FF2B5EF4-FFF2-40B4-BE49-F238E27FC236}">
                <a16:creationId xmlns:a16="http://schemas.microsoft.com/office/drawing/2014/main" id="{CCDC7E65-736A-17C9-F806-1530869A75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088" y="3221038"/>
            <a:ext cx="47386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r-CH" altLang="fr-FR" sz="2800">
                <a:latin typeface="Segoe UI" panose="020B0502040204020203" pitchFamily="34" charset="0"/>
                <a:cs typeface="Segoe UI" panose="020B0502040204020203" pitchFamily="34" charset="0"/>
              </a:rPr>
              <a:t>Léon Walras</a:t>
            </a:r>
          </a:p>
        </p:txBody>
      </p:sp>
      <p:sp>
        <p:nvSpPr>
          <p:cNvPr id="49165" name="ZoneTexte 4">
            <a:extLst>
              <a:ext uri="{FF2B5EF4-FFF2-40B4-BE49-F238E27FC236}">
                <a16:creationId xmlns:a16="http://schemas.microsoft.com/office/drawing/2014/main" id="{62DD8953-C7B4-8022-4263-38E8C0A516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35713" y="3221038"/>
            <a:ext cx="51847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r-CH" altLang="fr-FR" sz="2800">
                <a:latin typeface="Segoe UI" panose="020B0502040204020203" pitchFamily="34" charset="0"/>
                <a:cs typeface="Segoe UI" panose="020B0502040204020203" pitchFamily="34" charset="0"/>
              </a:rPr>
              <a:t>John Hicks</a:t>
            </a:r>
          </a:p>
        </p:txBody>
      </p:sp>
    </p:spTree>
  </p:cSld>
  <p:clrMapOvr>
    <a:masterClrMapping/>
  </p:clrMapOvr>
  <p:transition spd="med">
    <p:pull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ZoneTexte 9">
            <a:extLst>
              <a:ext uri="{FF2B5EF4-FFF2-40B4-BE49-F238E27FC236}">
                <a16:creationId xmlns:a16="http://schemas.microsoft.com/office/drawing/2014/main" id="{14E0079B-A574-28C2-6AFE-83F410C43E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2463" y="3292475"/>
            <a:ext cx="1597025" cy="492125"/>
          </a:xfrm>
          <a:prstGeom prst="rect">
            <a:avLst/>
          </a:prstGeom>
          <a:solidFill>
            <a:srgbClr val="009DA4"/>
          </a:solidFill>
          <a:ln w="190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fr-FR" sz="2600" dirty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 Acheteur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F5B3E314-76DD-29D3-3D12-035C6B31EB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23163" y="3292475"/>
            <a:ext cx="1500187" cy="492125"/>
          </a:xfrm>
          <a:prstGeom prst="rect">
            <a:avLst/>
          </a:prstGeom>
          <a:solidFill>
            <a:srgbClr val="009DA4"/>
          </a:solidFill>
          <a:ln w="190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fr-FR" sz="2600" dirty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 Vendeur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FCF1B52-795C-37DC-A1DC-B54C127362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6600" y="5545138"/>
            <a:ext cx="10744200" cy="1174750"/>
          </a:xfrm>
          <a:prstGeom prst="rect">
            <a:avLst/>
          </a:prstGeom>
          <a:noFill/>
          <a:ln w="9525">
            <a:solidFill>
              <a:srgbClr val="009DA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tIns="216000" bIns="2160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r-CH" altLang="fr-FR" sz="2400">
                <a:latin typeface="Segoe UI" panose="020B0502040204020203" pitchFamily="34" charset="0"/>
                <a:cs typeface="Segoe UI" panose="020B0502040204020203" pitchFamily="34" charset="0"/>
              </a:rPr>
              <a:t>Le paiement est une opération </a:t>
            </a:r>
            <a:r>
              <a:rPr lang="fr-CH" altLang="fr-FR" sz="2400" b="1">
                <a:latin typeface="Segoe UI" panose="020B0502040204020203" pitchFamily="34" charset="0"/>
                <a:cs typeface="Segoe UI" panose="020B0502040204020203" pitchFamily="34" charset="0"/>
              </a:rPr>
              <a:t>bipolaire</a:t>
            </a:r>
            <a:r>
              <a:rPr lang="fr-CH" altLang="fr-FR" sz="2400">
                <a:latin typeface="Segoe UI" panose="020B0502040204020203" pitchFamily="34" charset="0"/>
                <a:cs typeface="Segoe UI" panose="020B0502040204020203" pitchFamily="34" charset="0"/>
              </a:rPr>
              <a:t> (entre l’acheteur et le vendeur) et autour de </a:t>
            </a:r>
            <a:r>
              <a:rPr lang="fr-CH" altLang="fr-FR" sz="2400" b="1">
                <a:latin typeface="Segoe UI" panose="020B0502040204020203" pitchFamily="34" charset="0"/>
                <a:cs typeface="Segoe UI" panose="020B0502040204020203" pitchFamily="34" charset="0"/>
              </a:rPr>
              <a:t>deux objets</a:t>
            </a:r>
            <a:r>
              <a:rPr lang="fr-CH" altLang="fr-FR" sz="2400">
                <a:latin typeface="Segoe UI" panose="020B0502040204020203" pitchFamily="34" charset="0"/>
                <a:cs typeface="Segoe UI" panose="020B0502040204020203" pitchFamily="34" charset="0"/>
              </a:rPr>
              <a:t> (la marchandise et la monnaie-marchandise).</a:t>
            </a:r>
          </a:p>
        </p:txBody>
      </p:sp>
      <p:sp>
        <p:nvSpPr>
          <p:cNvPr id="15" name="ZoneTexte 18">
            <a:extLst>
              <a:ext uri="{FF2B5EF4-FFF2-40B4-BE49-F238E27FC236}">
                <a16:creationId xmlns:a16="http://schemas.microsoft.com/office/drawing/2014/main" id="{382C7CCC-9CD4-282A-1646-4314775BF3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3575" y="1981200"/>
            <a:ext cx="7715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400">
                <a:latin typeface="Segoe UI" panose="020B0502040204020203" pitchFamily="34" charset="0"/>
                <a:cs typeface="Segoe UI" panose="020B0502040204020203" pitchFamily="34" charset="0"/>
              </a:rPr>
              <a:t>Bien</a:t>
            </a:r>
          </a:p>
        </p:txBody>
      </p:sp>
      <p:sp>
        <p:nvSpPr>
          <p:cNvPr id="16" name="ZoneTexte 22">
            <a:extLst>
              <a:ext uri="{FF2B5EF4-FFF2-40B4-BE49-F238E27FC236}">
                <a16:creationId xmlns:a16="http://schemas.microsoft.com/office/drawing/2014/main" id="{4F9DD21C-27FC-20F3-1514-0C6E5E2A16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7438" y="4471988"/>
            <a:ext cx="25241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400">
                <a:latin typeface="Segoe UI" panose="020B0502040204020203" pitchFamily="34" charset="0"/>
                <a:cs typeface="Segoe UI" panose="020B0502040204020203" pitchFamily="34" charset="0"/>
              </a:rPr>
              <a:t>« Bien monnaie »</a:t>
            </a:r>
          </a:p>
        </p:txBody>
      </p:sp>
      <p:cxnSp>
        <p:nvCxnSpPr>
          <p:cNvPr id="17" name="Connecteur en arc 16">
            <a:extLst>
              <a:ext uri="{FF2B5EF4-FFF2-40B4-BE49-F238E27FC236}">
                <a16:creationId xmlns:a16="http://schemas.microsoft.com/office/drawing/2014/main" id="{3BD7D1C9-C3BA-A35B-A51E-5946662980B3}"/>
              </a:ext>
            </a:extLst>
          </p:cNvPr>
          <p:cNvCxnSpPr>
            <a:cxnSpLocks noChangeShapeType="1"/>
          </p:cNvCxnSpPr>
          <p:nvPr/>
        </p:nvCxnSpPr>
        <p:spPr bwMode="auto">
          <a:xfrm rot="-5400000" flipH="1" flipV="1">
            <a:off x="6100763" y="1141412"/>
            <a:ext cx="1588" cy="4284663"/>
          </a:xfrm>
          <a:prstGeom prst="curvedConnector3">
            <a:avLst>
              <a:gd name="adj1" fmla="val -48000000"/>
            </a:avLst>
          </a:prstGeom>
          <a:noFill/>
          <a:ln w="31750">
            <a:solidFill>
              <a:schemeClr val="tx1"/>
            </a:solidFill>
            <a:round/>
            <a:headEnd/>
            <a:tailEnd type="stealth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Connecteur en arc 14">
            <a:extLst>
              <a:ext uri="{FF2B5EF4-FFF2-40B4-BE49-F238E27FC236}">
                <a16:creationId xmlns:a16="http://schemas.microsoft.com/office/drawing/2014/main" id="{23907705-939C-A7EF-5397-09A208775213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H="1">
            <a:off x="6100763" y="1652587"/>
            <a:ext cx="1588" cy="4284663"/>
          </a:xfrm>
          <a:prstGeom prst="curvedConnector3">
            <a:avLst>
              <a:gd name="adj1" fmla="val 40700000"/>
            </a:avLst>
          </a:prstGeom>
          <a:noFill/>
          <a:ln w="31750">
            <a:solidFill>
              <a:schemeClr val="tx1"/>
            </a:solidFill>
            <a:round/>
            <a:headEnd/>
            <a:tailEnd type="stealth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0184" name="Titre 1">
            <a:extLst>
              <a:ext uri="{FF2B5EF4-FFF2-40B4-BE49-F238E27FC236}">
                <a16:creationId xmlns:a16="http://schemas.microsoft.com/office/drawing/2014/main" id="{7DEFED7F-0AC8-FBC5-B34C-9DFFB0809B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00038"/>
            <a:ext cx="10972800" cy="1143000"/>
          </a:xfrm>
          <a:noFill/>
        </p:spPr>
        <p:txBody>
          <a:bodyPr/>
          <a:lstStyle/>
          <a:p>
            <a:r>
              <a:rPr lang="fr-CH" altLang="fr-FR" sz="4000" b="1">
                <a:latin typeface="Georgia" panose="02040502050405020303" pitchFamily="18" charset="0"/>
              </a:rPr>
              <a:t>Le rôle d’</a:t>
            </a:r>
            <a:r>
              <a:rPr lang="fr-CH" altLang="fr-FR" sz="4000" b="1">
                <a:solidFill>
                  <a:srgbClr val="009DA4"/>
                </a:solidFill>
                <a:latin typeface="Georgia" panose="02040502050405020303" pitchFamily="18" charset="0"/>
              </a:rPr>
              <a:t>émetteur du moyen de paiement</a:t>
            </a:r>
            <a:endParaRPr lang="fr-CH" altLang="fr-FR" sz="4000">
              <a:solidFill>
                <a:srgbClr val="009DA4"/>
              </a:solidFill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/>
      <p:bldP spid="15" grpId="1"/>
      <p:bldP spid="16" grpId="0"/>
      <p:bldP spid="16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rc 19">
            <a:extLst>
              <a:ext uri="{FF2B5EF4-FFF2-40B4-BE49-F238E27FC236}">
                <a16:creationId xmlns:a16="http://schemas.microsoft.com/office/drawing/2014/main" id="{E65E87C0-9FFC-75C7-CBCF-125B33E7881E}"/>
              </a:ext>
            </a:extLst>
          </p:cNvPr>
          <p:cNvSpPr/>
          <p:nvPr/>
        </p:nvSpPr>
        <p:spPr>
          <a:xfrm>
            <a:off x="3862388" y="1049338"/>
            <a:ext cx="4462462" cy="4462462"/>
          </a:xfrm>
          <a:prstGeom prst="arc">
            <a:avLst>
              <a:gd name="adj1" fmla="val 5375913"/>
              <a:gd name="adj2" fmla="val 15439248"/>
            </a:avLst>
          </a:prstGeom>
          <a:noFill/>
          <a:ln>
            <a:solidFill>
              <a:srgbClr val="009DA4"/>
            </a:solidFill>
            <a:headEnd type="none" w="lg" len="lg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fr-CH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E92B62B-BC4E-0C42-7992-A791CC3074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2463" y="3086100"/>
            <a:ext cx="1597025" cy="492125"/>
          </a:xfrm>
          <a:prstGeom prst="rect">
            <a:avLst/>
          </a:prstGeom>
          <a:solidFill>
            <a:srgbClr val="009DA4"/>
          </a:solidFill>
          <a:ln w="190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fr-FR" sz="2600" dirty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 Acheteur</a:t>
            </a:r>
          </a:p>
        </p:txBody>
      </p:sp>
      <p:sp>
        <p:nvSpPr>
          <p:cNvPr id="106504" name="ZoneTexte 18">
            <a:extLst>
              <a:ext uri="{FF2B5EF4-FFF2-40B4-BE49-F238E27FC236}">
                <a16:creationId xmlns:a16="http://schemas.microsoft.com/office/drawing/2014/main" id="{C2CD8339-7C76-E5CC-7B13-E0583EE1DB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0238" y="1909763"/>
            <a:ext cx="7715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400">
                <a:latin typeface="Segoe UI" panose="020B0502040204020203" pitchFamily="34" charset="0"/>
                <a:cs typeface="Segoe UI" panose="020B0502040204020203" pitchFamily="34" charset="0"/>
              </a:rPr>
              <a:t>Bien</a:t>
            </a:r>
          </a:p>
        </p:txBody>
      </p:sp>
      <p:sp>
        <p:nvSpPr>
          <p:cNvPr id="106506" name="ZoneTexte 22">
            <a:extLst>
              <a:ext uri="{FF2B5EF4-FFF2-40B4-BE49-F238E27FC236}">
                <a16:creationId xmlns:a16="http://schemas.microsoft.com/office/drawing/2014/main" id="{B91E9ABA-D17E-3637-1A59-9AC4E337D2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92688" y="4221163"/>
            <a:ext cx="2260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400">
                <a:latin typeface="Segoe UI" panose="020B0502040204020203" pitchFamily="34" charset="0"/>
                <a:cs typeface="Segoe UI" panose="020B0502040204020203" pitchFamily="34" charset="0"/>
              </a:rPr>
              <a:t>Dépôt bancaire</a:t>
            </a:r>
          </a:p>
        </p:txBody>
      </p:sp>
      <p:sp>
        <p:nvSpPr>
          <p:cNvPr id="106508" name="ZoneTexte 25">
            <a:extLst>
              <a:ext uri="{FF2B5EF4-FFF2-40B4-BE49-F238E27FC236}">
                <a16:creationId xmlns:a16="http://schemas.microsoft.com/office/drawing/2014/main" id="{3842E199-9854-35DB-67A6-ECCEE68813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8200" y="5511800"/>
            <a:ext cx="29083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400">
                <a:latin typeface="Segoe UI" panose="020B0502040204020203" pitchFamily="34" charset="0"/>
                <a:cs typeface="Segoe UI" panose="020B0502040204020203" pitchFamily="34" charset="0"/>
              </a:rPr>
              <a:t>Moyen de paiement</a:t>
            </a:r>
          </a:p>
        </p:txBody>
      </p:sp>
      <p:sp>
        <p:nvSpPr>
          <p:cNvPr id="8" name="Forme libre 7">
            <a:extLst>
              <a:ext uri="{FF2B5EF4-FFF2-40B4-BE49-F238E27FC236}">
                <a16:creationId xmlns:a16="http://schemas.microsoft.com/office/drawing/2014/main" id="{819EC59F-62D5-843D-BDE3-C97E3DA4BE67}"/>
              </a:ext>
            </a:extLst>
          </p:cNvPr>
          <p:cNvSpPr/>
          <p:nvPr/>
        </p:nvSpPr>
        <p:spPr>
          <a:xfrm>
            <a:off x="3916363" y="3033713"/>
            <a:ext cx="46037" cy="566737"/>
          </a:xfrm>
          <a:custGeom>
            <a:avLst/>
            <a:gdLst>
              <a:gd name="connsiteX0" fmla="*/ 51758 w 51758"/>
              <a:gd name="connsiteY0" fmla="*/ 0 h 500332"/>
              <a:gd name="connsiteX1" fmla="*/ 0 w 51758"/>
              <a:gd name="connsiteY1" fmla="*/ 267419 h 500332"/>
              <a:gd name="connsiteX2" fmla="*/ 51758 w 51758"/>
              <a:gd name="connsiteY2" fmla="*/ 500332 h 500332"/>
              <a:gd name="connsiteX3" fmla="*/ 51758 w 51758"/>
              <a:gd name="connsiteY3" fmla="*/ 500332 h 500332"/>
              <a:gd name="connsiteX4" fmla="*/ 51758 w 51758"/>
              <a:gd name="connsiteY4" fmla="*/ 500332 h 500332"/>
              <a:gd name="connsiteX5" fmla="*/ 51758 w 51758"/>
              <a:gd name="connsiteY5" fmla="*/ 500332 h 50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758" h="500332">
                <a:moveTo>
                  <a:pt x="51758" y="0"/>
                </a:moveTo>
                <a:cubicBezTo>
                  <a:pt x="25879" y="92015"/>
                  <a:pt x="0" y="184030"/>
                  <a:pt x="0" y="267419"/>
                </a:cubicBezTo>
                <a:cubicBezTo>
                  <a:pt x="0" y="350808"/>
                  <a:pt x="51758" y="500332"/>
                  <a:pt x="51758" y="500332"/>
                </a:cubicBezTo>
                <a:lnTo>
                  <a:pt x="51758" y="500332"/>
                </a:lnTo>
                <a:lnTo>
                  <a:pt x="51758" y="500332"/>
                </a:lnTo>
                <a:lnTo>
                  <a:pt x="51758" y="500332"/>
                </a:lnTo>
              </a:path>
            </a:pathLst>
          </a:custGeom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fr-CH" sz="24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BE5DCC8-055C-054E-C054-16B7E089A6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750" y="6000750"/>
            <a:ext cx="10744200" cy="750888"/>
          </a:xfrm>
          <a:prstGeom prst="rect">
            <a:avLst/>
          </a:prstGeom>
          <a:noFill/>
          <a:ln w="9525">
            <a:solidFill>
              <a:srgbClr val="009DA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tIns="36000" bIns="360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r-CH" altLang="fr-FR" sz="2200">
                <a:latin typeface="Segoe UI" panose="020B0502040204020203" pitchFamily="34" charset="0"/>
                <a:cs typeface="Segoe UI" panose="020B0502040204020203" pitchFamily="34" charset="0"/>
              </a:rPr>
              <a:t>Le paiement est une opération </a:t>
            </a:r>
            <a:r>
              <a:rPr lang="fr-CH" altLang="fr-FR" sz="2200" b="1">
                <a:latin typeface="Segoe UI" panose="020B0502040204020203" pitchFamily="34" charset="0"/>
                <a:cs typeface="Segoe UI" panose="020B0502040204020203" pitchFamily="34" charset="0"/>
              </a:rPr>
              <a:t>tripolaire</a:t>
            </a:r>
            <a:r>
              <a:rPr lang="fr-CH" altLang="fr-FR" sz="2200">
                <a:latin typeface="Segoe UI" panose="020B0502040204020203" pitchFamily="34" charset="0"/>
                <a:cs typeface="Segoe UI" panose="020B0502040204020203" pitchFamily="34" charset="0"/>
              </a:rPr>
              <a:t> (entre l’acheteur, le vendeur et la banque) et autour d’</a:t>
            </a:r>
            <a:r>
              <a:rPr lang="fr-CH" altLang="fr-FR" sz="2200" b="1">
                <a:latin typeface="Segoe UI" panose="020B0502040204020203" pitchFamily="34" charset="0"/>
                <a:cs typeface="Segoe UI" panose="020B0502040204020203" pitchFamily="34" charset="0"/>
              </a:rPr>
              <a:t>un seul objet</a:t>
            </a:r>
            <a:r>
              <a:rPr lang="fr-CH" altLang="fr-FR" sz="2200">
                <a:latin typeface="Segoe UI" panose="020B0502040204020203" pitchFamily="34" charset="0"/>
                <a:cs typeface="Segoe UI" panose="020B0502040204020203" pitchFamily="34" charset="0"/>
              </a:rPr>
              <a:t> (la marchandise et ce même bien sous sa forme financière).</a:t>
            </a:r>
          </a:p>
        </p:txBody>
      </p:sp>
      <p:pic>
        <p:nvPicPr>
          <p:cNvPr id="51208" name="Image 17" descr="Une image contenant horloge, intérieur&#10;&#10;Le contenu généré par l’IA peut être incorrect.">
            <a:extLst>
              <a:ext uri="{FF2B5EF4-FFF2-40B4-BE49-F238E27FC236}">
                <a16:creationId xmlns:a16="http://schemas.microsoft.com/office/drawing/2014/main" id="{216A8787-D613-357A-970D-8B52D60C31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9750" y="765175"/>
            <a:ext cx="987425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Arc 21">
            <a:extLst>
              <a:ext uri="{FF2B5EF4-FFF2-40B4-BE49-F238E27FC236}">
                <a16:creationId xmlns:a16="http://schemas.microsoft.com/office/drawing/2014/main" id="{AA13F2E7-3E75-6D9A-C7A7-FE1D91630BF9}"/>
              </a:ext>
            </a:extLst>
          </p:cNvPr>
          <p:cNvSpPr/>
          <p:nvPr/>
        </p:nvSpPr>
        <p:spPr>
          <a:xfrm>
            <a:off x="3862388" y="1049338"/>
            <a:ext cx="4462462" cy="4462462"/>
          </a:xfrm>
          <a:prstGeom prst="arc">
            <a:avLst>
              <a:gd name="adj1" fmla="val 16976319"/>
              <a:gd name="adj2" fmla="val 5426974"/>
            </a:avLst>
          </a:prstGeom>
          <a:noFill/>
          <a:ln>
            <a:solidFill>
              <a:srgbClr val="009DA4"/>
            </a:solidFill>
            <a:headEnd type="triangle" w="lg" len="lg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fr-CH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07EF3BB-7C46-3FBA-5728-70433834AB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23163" y="3086100"/>
            <a:ext cx="1500187" cy="492125"/>
          </a:xfrm>
          <a:prstGeom prst="rect">
            <a:avLst/>
          </a:prstGeom>
          <a:solidFill>
            <a:srgbClr val="009DA4"/>
          </a:solidFill>
          <a:ln w="190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fr-FR" sz="2600" dirty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 Vendeur</a:t>
            </a:r>
          </a:p>
        </p:txBody>
      </p:sp>
      <p:cxnSp>
        <p:nvCxnSpPr>
          <p:cNvPr id="15" name="Connecteur en arc 14">
            <a:extLst>
              <a:ext uri="{FF2B5EF4-FFF2-40B4-BE49-F238E27FC236}">
                <a16:creationId xmlns:a16="http://schemas.microsoft.com/office/drawing/2014/main" id="{4F591F8A-2C91-98B5-D14D-D3BE2862B5A0}"/>
              </a:ext>
            </a:extLst>
          </p:cNvPr>
          <p:cNvCxnSpPr>
            <a:cxnSpLocks noChangeShapeType="1"/>
          </p:cNvCxnSpPr>
          <p:nvPr/>
        </p:nvCxnSpPr>
        <p:spPr bwMode="auto">
          <a:xfrm rot="-5400000" flipH="1" flipV="1">
            <a:off x="6092825" y="947738"/>
            <a:ext cx="1588" cy="4284662"/>
          </a:xfrm>
          <a:prstGeom prst="curvedConnector3">
            <a:avLst>
              <a:gd name="adj1" fmla="val -48000000"/>
            </a:avLst>
          </a:prstGeom>
          <a:noFill/>
          <a:ln w="31750">
            <a:solidFill>
              <a:schemeClr val="tx1"/>
            </a:solidFill>
            <a:round/>
            <a:headEnd/>
            <a:tailEnd type="stealth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" name="Connecteur en arc 14">
            <a:extLst>
              <a:ext uri="{FF2B5EF4-FFF2-40B4-BE49-F238E27FC236}">
                <a16:creationId xmlns:a16="http://schemas.microsoft.com/office/drawing/2014/main" id="{614289FC-EF18-6E7D-7FFD-AEF02B085FF3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H="1">
            <a:off x="6099175" y="1427163"/>
            <a:ext cx="1588" cy="4284662"/>
          </a:xfrm>
          <a:prstGeom prst="curvedConnector3">
            <a:avLst>
              <a:gd name="adj1" fmla="val 40700000"/>
            </a:avLst>
          </a:prstGeom>
          <a:noFill/>
          <a:ln w="31750">
            <a:solidFill>
              <a:schemeClr val="tx1"/>
            </a:solidFill>
            <a:round/>
            <a:headEnd/>
            <a:tailEnd type="stealth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1213" name="Titre 1">
            <a:extLst>
              <a:ext uri="{FF2B5EF4-FFF2-40B4-BE49-F238E27FC236}">
                <a16:creationId xmlns:a16="http://schemas.microsoft.com/office/drawing/2014/main" id="{A3ADBEAE-5650-9EE3-C829-9D458F9B1A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130175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r-CH" altLang="fr-FR" sz="3600" b="1">
                <a:latin typeface="Georgia" panose="02040502050405020303" pitchFamily="18" charset="0"/>
              </a:rPr>
              <a:t>Le rôle d’</a:t>
            </a:r>
            <a:r>
              <a:rPr lang="fr-CH" altLang="fr-FR" sz="3600" b="1">
                <a:solidFill>
                  <a:srgbClr val="009DA4"/>
                </a:solidFill>
                <a:latin typeface="Georgia" panose="02040502050405020303" pitchFamily="18" charset="0"/>
              </a:rPr>
              <a:t>émetteur du moyen de paiement</a:t>
            </a:r>
            <a:endParaRPr lang="fr-CH" altLang="fr-FR" sz="3600">
              <a:solidFill>
                <a:srgbClr val="009DA4"/>
              </a:solidFill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6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6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6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04" grpId="0"/>
      <p:bldP spid="106504" grpId="1"/>
      <p:bldP spid="106506" grpId="0"/>
      <p:bldP spid="106508" grpId="0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itre 1">
            <a:extLst>
              <a:ext uri="{FF2B5EF4-FFF2-40B4-BE49-F238E27FC236}">
                <a16:creationId xmlns:a16="http://schemas.microsoft.com/office/drawing/2014/main" id="{B87A1C84-EA49-F532-6D7C-04495E6BB5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346075"/>
            <a:ext cx="10972800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r-CH" altLang="fr-FR" sz="4000" b="1">
                <a:latin typeface="Georgia" panose="02040502050405020303" pitchFamily="18" charset="0"/>
              </a:rPr>
              <a:t>Comment la monnaie est-elle </a:t>
            </a:r>
            <a:r>
              <a:rPr lang="fr-CH" altLang="fr-FR" sz="4000" b="1">
                <a:solidFill>
                  <a:srgbClr val="009DA4"/>
                </a:solidFill>
                <a:latin typeface="Georgia" panose="02040502050405020303" pitchFamily="18" charset="0"/>
              </a:rPr>
              <a:t>créée</a:t>
            </a:r>
            <a:r>
              <a:rPr lang="fr-CH" altLang="fr-FR" sz="4000" b="1">
                <a:latin typeface="Georgia" panose="02040502050405020303" pitchFamily="18" charset="0"/>
              </a:rPr>
              <a:t> ? </a:t>
            </a:r>
            <a:endParaRPr lang="fr-CH" altLang="fr-FR" sz="4000">
              <a:solidFill>
                <a:srgbClr val="009DA4"/>
              </a:solidFill>
            </a:endParaRPr>
          </a:p>
        </p:txBody>
      </p:sp>
      <p:sp>
        <p:nvSpPr>
          <p:cNvPr id="52226" name="Espace réservé du contenu 2">
            <a:extLst>
              <a:ext uri="{FF2B5EF4-FFF2-40B4-BE49-F238E27FC236}">
                <a16:creationId xmlns:a16="http://schemas.microsoft.com/office/drawing/2014/main" id="{126D720D-55A4-4056-6AA6-9263A9FECD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1158875"/>
            <a:ext cx="109728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Aft>
                <a:spcPts val="1800"/>
              </a:spcAft>
              <a:buFont typeface="Arial" panose="020B0604020202020204" pitchFamily="34" charset="0"/>
              <a:buNone/>
            </a:pPr>
            <a:r>
              <a:rPr lang="fr-FR" altLang="fr-FR" sz="2800">
                <a:latin typeface="Segoe UI" panose="020B0502040204020203" pitchFamily="34" charset="0"/>
                <a:cs typeface="Segoe UI" panose="020B0502040204020203" pitchFamily="34" charset="0"/>
              </a:rPr>
              <a:t>	À la fois la </a:t>
            </a:r>
            <a:r>
              <a:rPr lang="fr-FR" altLang="fr-FR" sz="2800" b="1">
                <a:latin typeface="Segoe UI" panose="020B0502040204020203" pitchFamily="34" charset="0"/>
                <a:cs typeface="Segoe UI" panose="020B0502040204020203" pitchFamily="34" charset="0"/>
              </a:rPr>
              <a:t>banque centrale </a:t>
            </a:r>
            <a:r>
              <a:rPr lang="fr-FR" altLang="fr-FR" sz="2800">
                <a:latin typeface="Segoe UI" panose="020B0502040204020203" pitchFamily="34" charset="0"/>
                <a:cs typeface="Segoe UI" panose="020B0502040204020203" pitchFamily="34" charset="0"/>
              </a:rPr>
              <a:t>et les </a:t>
            </a:r>
            <a:r>
              <a:rPr lang="fr-FR" altLang="fr-FR" sz="2800" b="1">
                <a:latin typeface="Segoe UI" panose="020B0502040204020203" pitchFamily="34" charset="0"/>
                <a:cs typeface="Segoe UI" panose="020B0502040204020203" pitchFamily="34" charset="0"/>
              </a:rPr>
              <a:t>banques secondaires commerciales </a:t>
            </a:r>
            <a:r>
              <a:rPr lang="fr-FR" altLang="fr-FR" sz="2800">
                <a:latin typeface="Segoe UI" panose="020B0502040204020203" pitchFamily="34" charset="0"/>
                <a:cs typeface="Segoe UI" panose="020B0502040204020203" pitchFamily="34" charset="0"/>
              </a:rPr>
              <a:t>peuvent créer de la monnaie.</a:t>
            </a:r>
          </a:p>
        </p:txBody>
      </p:sp>
      <p:sp>
        <p:nvSpPr>
          <p:cNvPr id="52227" name="ZoneTexte 8">
            <a:extLst>
              <a:ext uri="{FF2B5EF4-FFF2-40B4-BE49-F238E27FC236}">
                <a16:creationId xmlns:a16="http://schemas.microsoft.com/office/drawing/2014/main" id="{D394F0DF-32D7-A3C4-9793-9401158A3F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6488" y="2251075"/>
            <a:ext cx="449421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r-CH" altLang="fr-FR" sz="2800" b="1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Banque centrale</a:t>
            </a:r>
          </a:p>
        </p:txBody>
      </p:sp>
      <p:sp>
        <p:nvSpPr>
          <p:cNvPr id="52228" name="ZoneTexte 9">
            <a:extLst>
              <a:ext uri="{FF2B5EF4-FFF2-40B4-BE49-F238E27FC236}">
                <a16:creationId xmlns:a16="http://schemas.microsoft.com/office/drawing/2014/main" id="{B156DCCE-ED18-8DC8-6C31-2E5060F1F1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15113" y="2263775"/>
            <a:ext cx="45354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r-CH" altLang="fr-FR" sz="2800" b="1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Banques secondaires</a:t>
            </a:r>
          </a:p>
        </p:txBody>
      </p:sp>
      <p:sp>
        <p:nvSpPr>
          <p:cNvPr id="41994" name="ZoneTexte 3">
            <a:extLst>
              <a:ext uri="{FF2B5EF4-FFF2-40B4-BE49-F238E27FC236}">
                <a16:creationId xmlns:a16="http://schemas.microsoft.com/office/drawing/2014/main" id="{2B158C0B-406D-B890-0756-FD2D23D6F6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4732338"/>
            <a:ext cx="4738688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r-FR" altLang="fr-FR" sz="2400">
                <a:latin typeface="Segoe UI" panose="020B0502040204020203" pitchFamily="34" charset="0"/>
                <a:cs typeface="Segoe UI" panose="020B0502040204020203" pitchFamily="34" charset="0"/>
              </a:rPr>
              <a:t>La </a:t>
            </a:r>
            <a:r>
              <a:rPr lang="fr-FR" altLang="fr-FR" sz="2400" b="1">
                <a:latin typeface="Segoe UI" panose="020B0502040204020203" pitchFamily="34" charset="0"/>
                <a:cs typeface="Segoe UI" panose="020B0502040204020203" pitchFamily="34" charset="0"/>
              </a:rPr>
              <a:t>banque centrale </a:t>
            </a:r>
            <a:r>
              <a:rPr lang="fr-FR" altLang="fr-FR" sz="2400">
                <a:latin typeface="Segoe UI" panose="020B0502040204020203" pitchFamily="34" charset="0"/>
                <a:cs typeface="Segoe UI" panose="020B0502040204020203" pitchFamily="34" charset="0"/>
              </a:rPr>
              <a:t>détient le monopole de la création de </a:t>
            </a:r>
            <a:r>
              <a:rPr lang="fr-FR" altLang="fr-FR" sz="2400" b="1">
                <a:latin typeface="Segoe UI" panose="020B0502040204020203" pitchFamily="34" charset="0"/>
                <a:cs typeface="Segoe UI" panose="020B0502040204020203" pitchFamily="34" charset="0"/>
              </a:rPr>
              <a:t>monnaie centrale</a:t>
            </a:r>
            <a:r>
              <a:rPr lang="fr-FR" altLang="fr-FR" sz="2400">
                <a:latin typeface="Segoe UI" panose="020B0502040204020203" pitchFamily="34" charset="0"/>
                <a:cs typeface="Segoe UI" panose="020B0502040204020203" pitchFamily="34" charset="0"/>
              </a:rPr>
              <a:t> (billets de banque).</a:t>
            </a:r>
          </a:p>
        </p:txBody>
      </p:sp>
      <p:sp>
        <p:nvSpPr>
          <p:cNvPr id="41995" name="ZoneTexte 4">
            <a:extLst>
              <a:ext uri="{FF2B5EF4-FFF2-40B4-BE49-F238E27FC236}">
                <a16:creationId xmlns:a16="http://schemas.microsoft.com/office/drawing/2014/main" id="{96A1D3C1-C7EF-3B07-A2A6-8CB0B58348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6825" y="4732338"/>
            <a:ext cx="518477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r-FR" altLang="fr-FR" sz="2400">
                <a:latin typeface="Segoe UI" panose="020B0502040204020203" pitchFamily="34" charset="0"/>
                <a:cs typeface="Segoe UI" panose="020B0502040204020203" pitchFamily="34" charset="0"/>
              </a:rPr>
              <a:t>Mais ce sont les </a:t>
            </a:r>
            <a:r>
              <a:rPr lang="fr-FR" altLang="fr-FR" sz="2400" b="1">
                <a:latin typeface="Segoe UI" panose="020B0502040204020203" pitchFamily="34" charset="0"/>
                <a:cs typeface="Segoe UI" panose="020B0502040204020203" pitchFamily="34" charset="0"/>
              </a:rPr>
              <a:t>banques secondaires </a:t>
            </a:r>
            <a:r>
              <a:rPr lang="fr-FR" altLang="fr-FR" sz="2400">
                <a:latin typeface="Segoe UI" panose="020B0502040204020203" pitchFamily="34" charset="0"/>
                <a:cs typeface="Segoe UI" panose="020B0502040204020203" pitchFamily="34" charset="0"/>
              </a:rPr>
              <a:t>qui créent l’essentiel de la monnaie sous forme de </a:t>
            </a:r>
            <a:r>
              <a:rPr lang="fr-FR" altLang="fr-FR" sz="2400" b="1">
                <a:latin typeface="Segoe UI" panose="020B0502040204020203" pitchFamily="34" charset="0"/>
                <a:cs typeface="Segoe UI" panose="020B0502040204020203" pitchFamily="34" charset="0"/>
              </a:rPr>
              <a:t>monnaie scripturale</a:t>
            </a:r>
            <a:r>
              <a:rPr lang="fr-FR" altLang="fr-FR" sz="2400">
                <a:latin typeface="Segoe UI" panose="020B0502040204020203" pitchFamily="34" charset="0"/>
                <a:cs typeface="Segoe UI" panose="020B0502040204020203" pitchFamily="34" charset="0"/>
              </a:rPr>
              <a:t>, et ce, à chaque fois qu’elles accordent un crédit.</a:t>
            </a:r>
          </a:p>
        </p:txBody>
      </p:sp>
      <p:pic>
        <p:nvPicPr>
          <p:cNvPr id="52231" name="Image 17" descr="Une image contenant horloge, intérieur&#10;&#10;Le contenu généré par l’IA peut être incorrect.">
            <a:extLst>
              <a:ext uri="{FF2B5EF4-FFF2-40B4-BE49-F238E27FC236}">
                <a16:creationId xmlns:a16="http://schemas.microsoft.com/office/drawing/2014/main" id="{3B817F41-3CDA-3C9F-CC24-B814811CF0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275" y="2979738"/>
            <a:ext cx="1743075" cy="174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32" name="Image 22" descr="Une image contenant plein air, nuage, ciel, peinture&#10;&#10;Le contenu généré par l’IA peut être incorrect.">
            <a:extLst>
              <a:ext uri="{FF2B5EF4-FFF2-40B4-BE49-F238E27FC236}">
                <a16:creationId xmlns:a16="http://schemas.microsoft.com/office/drawing/2014/main" id="{3ACF5A3A-478F-1286-4C72-4F5F1494D4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4738" y="2998788"/>
            <a:ext cx="1725612" cy="172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1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4" grpId="0"/>
      <p:bldP spid="4199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itre 1">
            <a:extLst>
              <a:ext uri="{FF2B5EF4-FFF2-40B4-BE49-F238E27FC236}">
                <a16:creationId xmlns:a16="http://schemas.microsoft.com/office/drawing/2014/main" id="{31D712E4-2BEE-6B27-8CFC-021689C03F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100488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r-CH" altLang="fr-FR" sz="4000" b="1">
                <a:latin typeface="Georgia" panose="02040502050405020303" pitchFamily="18" charset="0"/>
              </a:rPr>
              <a:t>Comment la monnaie est-elle </a:t>
            </a:r>
            <a:r>
              <a:rPr lang="fr-CH" altLang="fr-FR" sz="4000" b="1">
                <a:solidFill>
                  <a:srgbClr val="009DA4"/>
                </a:solidFill>
                <a:latin typeface="Georgia" panose="02040502050405020303" pitchFamily="18" charset="0"/>
              </a:rPr>
              <a:t>créée</a:t>
            </a:r>
            <a:r>
              <a:rPr lang="fr-CH" altLang="fr-FR" sz="4000" b="1">
                <a:latin typeface="Georgia" panose="02040502050405020303" pitchFamily="18" charset="0"/>
              </a:rPr>
              <a:t> ? </a:t>
            </a:r>
            <a:endParaRPr lang="fr-CH" altLang="fr-FR" sz="4000">
              <a:solidFill>
                <a:srgbClr val="009DA4"/>
              </a:solidFill>
            </a:endParaRPr>
          </a:p>
        </p:txBody>
      </p:sp>
      <p:pic>
        <p:nvPicPr>
          <p:cNvPr id="53250" name="Image 3" descr="Une image contenant texte, capture d’écran, Police, ligne&#10;&#10;Le contenu généré par l’IA peut être incorrect.">
            <a:extLst>
              <a:ext uri="{FF2B5EF4-FFF2-40B4-BE49-F238E27FC236}">
                <a16:creationId xmlns:a16="http://schemas.microsoft.com/office/drawing/2014/main" id="{C1AEAD20-CDCD-C4E2-F3DE-A0B218C488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2082800"/>
            <a:ext cx="11817350" cy="309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pull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 descr="une pille de liasse de billets de banques de CH 20.- rouge  de la banque nationale suisse, watercolor press illustration style">
            <a:extLst>
              <a:ext uri="{FF2B5EF4-FFF2-40B4-BE49-F238E27FC236}">
                <a16:creationId xmlns:a16="http://schemas.microsoft.com/office/drawing/2014/main" id="{CFCA9874-5496-1FB7-6830-D1B05198E7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5525" y="1965325"/>
            <a:ext cx="666750" cy="66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" descr="une pille de liasse de billets de banques de CH 20.- rouge  de la banque nationale suisse, watercolor press illustration style">
            <a:extLst>
              <a:ext uri="{FF2B5EF4-FFF2-40B4-BE49-F238E27FC236}">
                <a16:creationId xmlns:a16="http://schemas.microsoft.com/office/drawing/2014/main" id="{9D9FAA3A-4886-D12D-2D53-C06040F798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4413" y="3103563"/>
            <a:ext cx="577850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" descr="une pille de liasse de billets de banques de CH 20.- rouge  de la banque nationale suisse, watercolor press illustration style">
            <a:extLst>
              <a:ext uri="{FF2B5EF4-FFF2-40B4-BE49-F238E27FC236}">
                <a16:creationId xmlns:a16="http://schemas.microsoft.com/office/drawing/2014/main" id="{6CA2AD81-1BF6-49F6-35FD-22186F4EB4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1850" y="3776663"/>
            <a:ext cx="400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" descr="une pille de liasse de billets de banques de CH 20.- rouge  de la banque nationale suisse, watercolor press illustration style">
            <a:extLst>
              <a:ext uri="{FF2B5EF4-FFF2-40B4-BE49-F238E27FC236}">
                <a16:creationId xmlns:a16="http://schemas.microsoft.com/office/drawing/2014/main" id="{99B0B109-BC9F-916A-327A-A81DA3F4C7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7913" y="4640263"/>
            <a:ext cx="312737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7" name="Titre 1">
            <a:extLst>
              <a:ext uri="{FF2B5EF4-FFF2-40B4-BE49-F238E27FC236}">
                <a16:creationId xmlns:a16="http://schemas.microsoft.com/office/drawing/2014/main" id="{A5B1E8A8-734A-C96C-EB67-76BD3F36B1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3025"/>
            <a:ext cx="10515600" cy="1325563"/>
          </a:xfrm>
        </p:spPr>
        <p:txBody>
          <a:bodyPr/>
          <a:lstStyle/>
          <a:p>
            <a:r>
              <a:rPr lang="fr-CH" altLang="fr-FR" b="1">
                <a:latin typeface="Georgia" panose="02040502050405020303" pitchFamily="18" charset="0"/>
                <a:cs typeface="Calibri Light" panose="020F0302020204030204" pitchFamily="34" charset="0"/>
              </a:rPr>
              <a:t>La création monétaire par les </a:t>
            </a:r>
            <a:r>
              <a:rPr lang="fr-CH" altLang="fr-FR" b="1">
                <a:solidFill>
                  <a:srgbClr val="158190"/>
                </a:solidFill>
                <a:latin typeface="Georgia" panose="02040502050405020303" pitchFamily="18" charset="0"/>
                <a:cs typeface="Calibri Light" panose="020F0302020204030204" pitchFamily="34" charset="0"/>
              </a:rPr>
              <a:t>dépôts</a:t>
            </a:r>
            <a:endParaRPr lang="fr-CH" altLang="fr-FR" b="1">
              <a:solidFill>
                <a:srgbClr val="158190"/>
              </a:solidFill>
              <a:latin typeface="Georgia" panose="02040502050405020303" pitchFamily="18" charset="0"/>
            </a:endParaRPr>
          </a:p>
        </p:txBody>
      </p:sp>
      <p:pic>
        <p:nvPicPr>
          <p:cNvPr id="54278" name="Image 5">
            <a:extLst>
              <a:ext uri="{FF2B5EF4-FFF2-40B4-BE49-F238E27FC236}">
                <a16:creationId xmlns:a16="http://schemas.microsoft.com/office/drawing/2014/main" id="{221B0B17-FF75-9286-0A8C-589C59C293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2863" y="1398588"/>
            <a:ext cx="1260475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9" name="Image 6">
            <a:extLst>
              <a:ext uri="{FF2B5EF4-FFF2-40B4-BE49-F238E27FC236}">
                <a16:creationId xmlns:a16="http://schemas.microsoft.com/office/drawing/2014/main" id="{9D40DD2A-BFC7-965D-DAE4-D755BDC1A5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8663" y="1760538"/>
            <a:ext cx="126047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80" name="Image 7">
            <a:extLst>
              <a:ext uri="{FF2B5EF4-FFF2-40B4-BE49-F238E27FC236}">
                <a16:creationId xmlns:a16="http://schemas.microsoft.com/office/drawing/2014/main" id="{786948A2-35E7-60C7-46DE-4739AFB239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6425" y="2822575"/>
            <a:ext cx="1260475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81" name="Image 8">
            <a:extLst>
              <a:ext uri="{FF2B5EF4-FFF2-40B4-BE49-F238E27FC236}">
                <a16:creationId xmlns:a16="http://schemas.microsoft.com/office/drawing/2014/main" id="{1FD2CBDD-5A52-0DA1-0965-D3AB1776B4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5913" y="3406775"/>
            <a:ext cx="1260475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82" name="Image 9">
            <a:extLst>
              <a:ext uri="{FF2B5EF4-FFF2-40B4-BE49-F238E27FC236}">
                <a16:creationId xmlns:a16="http://schemas.microsoft.com/office/drawing/2014/main" id="{9B07B980-B106-012A-6EE4-37AF3FFB7A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6900" y="4227513"/>
            <a:ext cx="1262063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une pille de liasse de billets de banques de CH 20.- rouge  de la banque nationale suisse, watercolor press illustration style">
            <a:extLst>
              <a:ext uri="{FF2B5EF4-FFF2-40B4-BE49-F238E27FC236}">
                <a16:creationId xmlns:a16="http://schemas.microsoft.com/office/drawing/2014/main" id="{3D75C0B1-C630-4DDF-44DF-0CE37A524A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075" y="1622425"/>
            <a:ext cx="803275" cy="8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027ED1A2-6C6C-FD33-64AF-94911A77D50B}"/>
              </a:ext>
            </a:extLst>
          </p:cNvPr>
          <p:cNvCxnSpPr>
            <a:cxnSpLocks/>
          </p:cNvCxnSpPr>
          <p:nvPr/>
        </p:nvCxnSpPr>
        <p:spPr>
          <a:xfrm>
            <a:off x="4030663" y="1968500"/>
            <a:ext cx="4179887" cy="369888"/>
          </a:xfrm>
          <a:prstGeom prst="straightConnector1">
            <a:avLst/>
          </a:prstGeom>
          <a:ln w="19050" cap="flat" cmpd="sng" algn="ctr">
            <a:solidFill>
              <a:srgbClr val="158190"/>
            </a:solidFill>
            <a:prstDash val="dash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4" name="Connecteur droit avec flèche 13">
            <a:extLst>
              <a:ext uri="{FF2B5EF4-FFF2-40B4-BE49-F238E27FC236}">
                <a16:creationId xmlns:a16="http://schemas.microsoft.com/office/drawing/2014/main" id="{93C720AF-D153-26D7-7CF0-13DE8BAC0098}"/>
              </a:ext>
            </a:extLst>
          </p:cNvPr>
          <p:cNvCxnSpPr>
            <a:cxnSpLocks/>
          </p:cNvCxnSpPr>
          <p:nvPr/>
        </p:nvCxnSpPr>
        <p:spPr>
          <a:xfrm flipH="1">
            <a:off x="4545013" y="2538413"/>
            <a:ext cx="3665537" cy="868362"/>
          </a:xfrm>
          <a:prstGeom prst="straightConnector1">
            <a:avLst/>
          </a:prstGeom>
          <a:ln w="19050" cap="flat" cmpd="sng" algn="ctr">
            <a:solidFill>
              <a:srgbClr val="158190"/>
            </a:solidFill>
            <a:prstDash val="dash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8" name="Connecteur droit avec flèche 17">
            <a:extLst>
              <a:ext uri="{FF2B5EF4-FFF2-40B4-BE49-F238E27FC236}">
                <a16:creationId xmlns:a16="http://schemas.microsoft.com/office/drawing/2014/main" id="{B221BF29-EE31-558E-F75A-CFE281A143A2}"/>
              </a:ext>
            </a:extLst>
          </p:cNvPr>
          <p:cNvCxnSpPr>
            <a:cxnSpLocks/>
            <a:endCxn id="54282" idx="3"/>
          </p:cNvCxnSpPr>
          <p:nvPr/>
        </p:nvCxnSpPr>
        <p:spPr>
          <a:xfrm flipH="1">
            <a:off x="5668963" y="4105275"/>
            <a:ext cx="3478212" cy="692150"/>
          </a:xfrm>
          <a:prstGeom prst="straightConnector1">
            <a:avLst/>
          </a:prstGeom>
          <a:ln w="19050" cap="flat" cmpd="sng" algn="ctr">
            <a:solidFill>
              <a:srgbClr val="158190"/>
            </a:solidFill>
            <a:prstDash val="dash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0" name="Connecteur droit avec flèche 19">
            <a:extLst>
              <a:ext uri="{FF2B5EF4-FFF2-40B4-BE49-F238E27FC236}">
                <a16:creationId xmlns:a16="http://schemas.microsoft.com/office/drawing/2014/main" id="{032B9401-13FF-DA8C-034D-0B91C3B63EB2}"/>
              </a:ext>
            </a:extLst>
          </p:cNvPr>
          <p:cNvCxnSpPr>
            <a:cxnSpLocks/>
            <a:endCxn id="54281" idx="1"/>
          </p:cNvCxnSpPr>
          <p:nvPr/>
        </p:nvCxnSpPr>
        <p:spPr>
          <a:xfrm>
            <a:off x="4603750" y="3570288"/>
            <a:ext cx="4602163" cy="406400"/>
          </a:xfrm>
          <a:prstGeom prst="straightConnector1">
            <a:avLst/>
          </a:prstGeom>
          <a:ln w="19050" cap="flat" cmpd="sng" algn="ctr">
            <a:solidFill>
              <a:srgbClr val="158190"/>
            </a:solidFill>
            <a:prstDash val="dash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5" name="Connecteur droit avec flèche 24">
            <a:extLst>
              <a:ext uri="{FF2B5EF4-FFF2-40B4-BE49-F238E27FC236}">
                <a16:creationId xmlns:a16="http://schemas.microsoft.com/office/drawing/2014/main" id="{5955D845-E72D-25B8-A7CE-9988DFD98962}"/>
              </a:ext>
            </a:extLst>
          </p:cNvPr>
          <p:cNvCxnSpPr/>
          <p:nvPr/>
        </p:nvCxnSpPr>
        <p:spPr>
          <a:xfrm>
            <a:off x="5772150" y="4991100"/>
            <a:ext cx="4179888" cy="600075"/>
          </a:xfrm>
          <a:prstGeom prst="straightConnector1">
            <a:avLst/>
          </a:prstGeom>
          <a:ln w="19050" cap="flat" cmpd="sng" algn="ctr">
            <a:solidFill>
              <a:srgbClr val="158190"/>
            </a:solidFill>
            <a:prstDash val="dash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6F8E42D8-AD78-8877-E616-CB95DA7325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500" y="5603875"/>
            <a:ext cx="11190288" cy="1181100"/>
          </a:xfrm>
          <a:prstGeom prst="rect">
            <a:avLst/>
          </a:prstGeom>
          <a:solidFill>
            <a:schemeClr val="bg1"/>
          </a:solidFill>
          <a:ln w="9525">
            <a:solidFill>
              <a:srgbClr val="009DA4"/>
            </a:solidFill>
            <a:miter lim="800000"/>
            <a:headEnd/>
            <a:tailEnd/>
          </a:ln>
        </p:spPr>
        <p:txBody>
          <a:bodyPr tIns="36000" bIns="360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Clr>
                <a:srgbClr val="CB0140"/>
              </a:buClr>
              <a:buFontTx/>
              <a:buNone/>
            </a:pPr>
            <a:r>
              <a:rPr lang="fr-CH" altLang="fr-FR" sz="2400">
                <a:latin typeface="Segoe UI" panose="020B0502040204020203" pitchFamily="34" charset="0"/>
                <a:cs typeface="Segoe UI" panose="020B0502040204020203" pitchFamily="34" charset="0"/>
              </a:rPr>
              <a:t>Selon l’approche traditionnelle, les banques fonctionneraient en </a:t>
            </a:r>
            <a:r>
              <a:rPr lang="fr-CH" altLang="fr-FR" sz="2400" b="1">
                <a:latin typeface="Segoe UI" panose="020B0502040204020203" pitchFamily="34" charset="0"/>
                <a:cs typeface="Segoe UI" panose="020B0502040204020203" pitchFamily="34" charset="0"/>
              </a:rPr>
              <a:t>chaîne</a:t>
            </a:r>
            <a:r>
              <a:rPr lang="fr-CH" altLang="fr-FR" sz="2400">
                <a:latin typeface="Segoe UI" panose="020B0502040204020203" pitchFamily="34" charset="0"/>
                <a:cs typeface="Segoe UI" panose="020B0502040204020203" pitchFamily="34" charset="0"/>
              </a:rPr>
              <a:t>. Les banques conserveraient une partie des dépôts en </a:t>
            </a:r>
            <a:r>
              <a:rPr lang="fr-CH" altLang="fr-FR" sz="2400" b="1">
                <a:latin typeface="Segoe UI" panose="020B0502040204020203" pitchFamily="34" charset="0"/>
                <a:cs typeface="Segoe UI" panose="020B0502040204020203" pitchFamily="34" charset="0"/>
              </a:rPr>
              <a:t>réserve</a:t>
            </a:r>
            <a:r>
              <a:rPr lang="fr-CH" altLang="fr-FR" sz="2400">
                <a:latin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fr-CH" altLang="fr-FR" sz="2400" b="1">
                <a:latin typeface="Segoe UI" panose="020B0502040204020203" pitchFamily="34" charset="0"/>
                <a:cs typeface="Segoe UI" panose="020B0502040204020203" pitchFamily="34" charset="0"/>
              </a:rPr>
              <a:t>prêteraient le reste</a:t>
            </a:r>
            <a:r>
              <a:rPr lang="fr-CH" altLang="fr-FR" sz="2400">
                <a:latin typeface="Segoe UI" panose="020B0502040204020203" pitchFamily="34" charset="0"/>
                <a:cs typeface="Segoe UI" panose="020B0502040204020203" pitchFamily="34" charset="0"/>
              </a:rPr>
              <a:t>, créant ainsi de la nouvelle monnaie, chaque fois pour une somme moindre.</a:t>
            </a:r>
            <a:endParaRPr lang="fr-FR" altLang="fr-FR" sz="24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81481E-6 L 0.08763 4.81481E-6 " pathEditMode="relative" rAng="0" ptsTypes="AA">
                                      <p:cBhvr>
                                        <p:cTn id="17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7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4.07407E-6 L -0.08919 0.00416 " pathEditMode="relative" rAng="0" ptsTypes="AA">
                                      <p:cBhvr>
                                        <p:cTn id="26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66" y="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1.11111E-6 L 0.07774 -0.00417 " pathEditMode="relative" rAng="0" ptsTypes="AA">
                                      <p:cBhvr>
                                        <p:cTn id="35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8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2.96296E-6 L -0.07474 0.00231 " pathEditMode="relative" rAng="0" ptsTypes="AA">
                                      <p:cBhvr>
                                        <p:cTn id="44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37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Titre 1">
            <a:extLst>
              <a:ext uri="{FF2B5EF4-FFF2-40B4-BE49-F238E27FC236}">
                <a16:creationId xmlns:a16="http://schemas.microsoft.com/office/drawing/2014/main" id="{1F6A4652-0E98-A3CA-58D9-391B4679DC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338"/>
            <a:ext cx="10515600" cy="1325562"/>
          </a:xfrm>
        </p:spPr>
        <p:txBody>
          <a:bodyPr/>
          <a:lstStyle/>
          <a:p>
            <a:r>
              <a:rPr lang="fr-CH" altLang="fr-FR" b="1">
                <a:latin typeface="Georgia" panose="02040502050405020303" pitchFamily="18" charset="0"/>
                <a:cs typeface="Calibri Light" panose="020F0302020204030204" pitchFamily="34" charset="0"/>
              </a:rPr>
              <a:t>La création monétaire par les </a:t>
            </a:r>
            <a:r>
              <a:rPr lang="fr-CH" altLang="fr-FR" b="1">
                <a:solidFill>
                  <a:srgbClr val="158190"/>
                </a:solidFill>
                <a:latin typeface="Georgia" panose="02040502050405020303" pitchFamily="18" charset="0"/>
                <a:cs typeface="Calibri Light" panose="020F0302020204030204" pitchFamily="34" charset="0"/>
              </a:rPr>
              <a:t>crédits</a:t>
            </a:r>
            <a:endParaRPr lang="fr-CH" altLang="fr-FR" b="1">
              <a:solidFill>
                <a:srgbClr val="158190"/>
              </a:solidFill>
              <a:latin typeface="Georgia" panose="02040502050405020303" pitchFamily="18" charset="0"/>
            </a:endParaRPr>
          </a:p>
        </p:txBody>
      </p:sp>
      <p:pic>
        <p:nvPicPr>
          <p:cNvPr id="56322" name="Image 5">
            <a:extLst>
              <a:ext uri="{FF2B5EF4-FFF2-40B4-BE49-F238E27FC236}">
                <a16:creationId xmlns:a16="http://schemas.microsoft.com/office/drawing/2014/main" id="{BE5A8374-E7C2-2F98-0F8C-8AD2059050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125" y="1333500"/>
            <a:ext cx="1260475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3" name="Image 6">
            <a:extLst>
              <a:ext uri="{FF2B5EF4-FFF2-40B4-BE49-F238E27FC236}">
                <a16:creationId xmlns:a16="http://schemas.microsoft.com/office/drawing/2014/main" id="{CA7A4F67-F079-D0BA-C028-7BD7C0B359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1333500"/>
            <a:ext cx="1260475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4" name="Image 7">
            <a:extLst>
              <a:ext uri="{FF2B5EF4-FFF2-40B4-BE49-F238E27FC236}">
                <a16:creationId xmlns:a16="http://schemas.microsoft.com/office/drawing/2014/main" id="{BF5FDCFF-75E6-3327-E004-EE6777AA5B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6863" y="3246438"/>
            <a:ext cx="126047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5" name="Image 8">
            <a:extLst>
              <a:ext uri="{FF2B5EF4-FFF2-40B4-BE49-F238E27FC236}">
                <a16:creationId xmlns:a16="http://schemas.microsoft.com/office/drawing/2014/main" id="{E1FC56D7-0F39-38CE-F1F3-FBEF4F3BA2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75" y="3246438"/>
            <a:ext cx="126047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6" name="Image 9">
            <a:extLst>
              <a:ext uri="{FF2B5EF4-FFF2-40B4-BE49-F238E27FC236}">
                <a16:creationId xmlns:a16="http://schemas.microsoft.com/office/drawing/2014/main" id="{7DDB2C38-DF5B-28DC-B64E-3AD747BFAD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0700" y="4387850"/>
            <a:ext cx="1260475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Forme libre : forme 16">
            <a:extLst>
              <a:ext uri="{FF2B5EF4-FFF2-40B4-BE49-F238E27FC236}">
                <a16:creationId xmlns:a16="http://schemas.microsoft.com/office/drawing/2014/main" id="{03796C4E-6276-CA95-674B-26FCE7AFBCC7}"/>
              </a:ext>
            </a:extLst>
          </p:cNvPr>
          <p:cNvSpPr/>
          <p:nvPr/>
        </p:nvSpPr>
        <p:spPr>
          <a:xfrm>
            <a:off x="3322638" y="2076450"/>
            <a:ext cx="574675" cy="1303338"/>
          </a:xfrm>
          <a:custGeom>
            <a:avLst/>
            <a:gdLst>
              <a:gd name="connsiteX0" fmla="*/ 574656 w 574656"/>
              <a:gd name="connsiteY0" fmla="*/ 0 h 1303020"/>
              <a:gd name="connsiteX1" fmla="*/ 71736 w 574656"/>
              <a:gd name="connsiteY1" fmla="*/ 560070 h 1303020"/>
              <a:gd name="connsiteX2" fmla="*/ 14586 w 574656"/>
              <a:gd name="connsiteY2" fmla="*/ 1303020 h 1303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4656" h="1303020">
                <a:moveTo>
                  <a:pt x="574656" y="0"/>
                </a:moveTo>
                <a:cubicBezTo>
                  <a:pt x="369868" y="171450"/>
                  <a:pt x="165081" y="342900"/>
                  <a:pt x="71736" y="560070"/>
                </a:cubicBezTo>
                <a:cubicBezTo>
                  <a:pt x="-21609" y="777240"/>
                  <a:pt x="-3512" y="1040130"/>
                  <a:pt x="14586" y="1303020"/>
                </a:cubicBezTo>
              </a:path>
            </a:pathLst>
          </a:custGeom>
          <a:ln w="19050" cap="flat" cmpd="sng" algn="ctr">
            <a:solidFill>
              <a:srgbClr val="15819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fr-CH"/>
          </a:p>
        </p:txBody>
      </p:sp>
      <p:sp>
        <p:nvSpPr>
          <p:cNvPr id="19" name="Forme libre : forme 18">
            <a:extLst>
              <a:ext uri="{FF2B5EF4-FFF2-40B4-BE49-F238E27FC236}">
                <a16:creationId xmlns:a16="http://schemas.microsoft.com/office/drawing/2014/main" id="{7D0C2E2E-F4C0-AD2C-AAD3-D4D0E4E60A91}"/>
              </a:ext>
            </a:extLst>
          </p:cNvPr>
          <p:cNvSpPr/>
          <p:nvPr/>
        </p:nvSpPr>
        <p:spPr>
          <a:xfrm rot="16433329">
            <a:off x="4164807" y="3804444"/>
            <a:ext cx="862012" cy="1955800"/>
          </a:xfrm>
          <a:custGeom>
            <a:avLst/>
            <a:gdLst>
              <a:gd name="connsiteX0" fmla="*/ 574656 w 574656"/>
              <a:gd name="connsiteY0" fmla="*/ 0 h 1303020"/>
              <a:gd name="connsiteX1" fmla="*/ 71736 w 574656"/>
              <a:gd name="connsiteY1" fmla="*/ 560070 h 1303020"/>
              <a:gd name="connsiteX2" fmla="*/ 14586 w 574656"/>
              <a:gd name="connsiteY2" fmla="*/ 1303020 h 1303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4656" h="1303020">
                <a:moveTo>
                  <a:pt x="574656" y="0"/>
                </a:moveTo>
                <a:cubicBezTo>
                  <a:pt x="369868" y="171450"/>
                  <a:pt x="165081" y="342900"/>
                  <a:pt x="71736" y="560070"/>
                </a:cubicBezTo>
                <a:cubicBezTo>
                  <a:pt x="-21609" y="777240"/>
                  <a:pt x="-3512" y="1040130"/>
                  <a:pt x="14586" y="1303020"/>
                </a:cubicBezTo>
              </a:path>
            </a:pathLst>
          </a:custGeom>
          <a:ln w="19050" cap="flat" cmpd="sng" algn="ctr">
            <a:solidFill>
              <a:srgbClr val="15819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fr-CH"/>
          </a:p>
        </p:txBody>
      </p:sp>
      <p:sp>
        <p:nvSpPr>
          <p:cNvPr id="26" name="Forme libre : forme 25">
            <a:extLst>
              <a:ext uri="{FF2B5EF4-FFF2-40B4-BE49-F238E27FC236}">
                <a16:creationId xmlns:a16="http://schemas.microsoft.com/office/drawing/2014/main" id="{D8032F3C-1974-E171-07AB-26E8A688B45C}"/>
              </a:ext>
            </a:extLst>
          </p:cNvPr>
          <p:cNvSpPr/>
          <p:nvPr/>
        </p:nvSpPr>
        <p:spPr>
          <a:xfrm rot="12648706">
            <a:off x="7426325" y="3854450"/>
            <a:ext cx="1093788" cy="1927225"/>
          </a:xfrm>
          <a:custGeom>
            <a:avLst/>
            <a:gdLst>
              <a:gd name="connsiteX0" fmla="*/ 574656 w 574656"/>
              <a:gd name="connsiteY0" fmla="*/ 0 h 1303020"/>
              <a:gd name="connsiteX1" fmla="*/ 71736 w 574656"/>
              <a:gd name="connsiteY1" fmla="*/ 560070 h 1303020"/>
              <a:gd name="connsiteX2" fmla="*/ 14586 w 574656"/>
              <a:gd name="connsiteY2" fmla="*/ 1303020 h 1303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4656" h="1303020">
                <a:moveTo>
                  <a:pt x="574656" y="0"/>
                </a:moveTo>
                <a:cubicBezTo>
                  <a:pt x="369868" y="171450"/>
                  <a:pt x="165081" y="342900"/>
                  <a:pt x="71736" y="560070"/>
                </a:cubicBezTo>
                <a:cubicBezTo>
                  <a:pt x="-21609" y="777240"/>
                  <a:pt x="-3512" y="1040130"/>
                  <a:pt x="14586" y="1303020"/>
                </a:cubicBezTo>
              </a:path>
            </a:pathLst>
          </a:custGeom>
          <a:ln w="19050" cap="flat" cmpd="sng" algn="ctr">
            <a:solidFill>
              <a:srgbClr val="15819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fr-CH"/>
          </a:p>
        </p:txBody>
      </p:sp>
      <p:sp>
        <p:nvSpPr>
          <p:cNvPr id="29" name="Forme libre : forme 28">
            <a:extLst>
              <a:ext uri="{FF2B5EF4-FFF2-40B4-BE49-F238E27FC236}">
                <a16:creationId xmlns:a16="http://schemas.microsoft.com/office/drawing/2014/main" id="{F118AA56-72DC-E47F-20DE-A41A825D1AB7}"/>
              </a:ext>
            </a:extLst>
          </p:cNvPr>
          <p:cNvSpPr/>
          <p:nvPr/>
        </p:nvSpPr>
        <p:spPr>
          <a:xfrm rot="7224368">
            <a:off x="8143081" y="1955007"/>
            <a:ext cx="1014413" cy="1422400"/>
          </a:xfrm>
          <a:custGeom>
            <a:avLst/>
            <a:gdLst>
              <a:gd name="connsiteX0" fmla="*/ 574656 w 574656"/>
              <a:gd name="connsiteY0" fmla="*/ 0 h 1303020"/>
              <a:gd name="connsiteX1" fmla="*/ 71736 w 574656"/>
              <a:gd name="connsiteY1" fmla="*/ 560070 h 1303020"/>
              <a:gd name="connsiteX2" fmla="*/ 14586 w 574656"/>
              <a:gd name="connsiteY2" fmla="*/ 1303020 h 1303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4656" h="1303020">
                <a:moveTo>
                  <a:pt x="574656" y="0"/>
                </a:moveTo>
                <a:cubicBezTo>
                  <a:pt x="369868" y="171450"/>
                  <a:pt x="165081" y="342900"/>
                  <a:pt x="71736" y="560070"/>
                </a:cubicBezTo>
                <a:cubicBezTo>
                  <a:pt x="-21609" y="777240"/>
                  <a:pt x="-3512" y="1040130"/>
                  <a:pt x="14586" y="1303020"/>
                </a:cubicBezTo>
              </a:path>
            </a:pathLst>
          </a:custGeom>
          <a:ln w="19050" cap="flat" cmpd="sng" algn="ctr">
            <a:solidFill>
              <a:srgbClr val="15819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fr-CH"/>
          </a:p>
        </p:txBody>
      </p:sp>
      <p:sp>
        <p:nvSpPr>
          <p:cNvPr id="30" name="Forme libre : forme 29">
            <a:extLst>
              <a:ext uri="{FF2B5EF4-FFF2-40B4-BE49-F238E27FC236}">
                <a16:creationId xmlns:a16="http://schemas.microsoft.com/office/drawing/2014/main" id="{363A77F2-F86B-77EF-A8E3-5C57EB1F932E}"/>
              </a:ext>
            </a:extLst>
          </p:cNvPr>
          <p:cNvSpPr/>
          <p:nvPr/>
        </p:nvSpPr>
        <p:spPr>
          <a:xfrm rot="4741928">
            <a:off x="5939631" y="546895"/>
            <a:ext cx="365125" cy="2081212"/>
          </a:xfrm>
          <a:custGeom>
            <a:avLst/>
            <a:gdLst>
              <a:gd name="connsiteX0" fmla="*/ 574656 w 574656"/>
              <a:gd name="connsiteY0" fmla="*/ 0 h 1303020"/>
              <a:gd name="connsiteX1" fmla="*/ 71736 w 574656"/>
              <a:gd name="connsiteY1" fmla="*/ 560070 h 1303020"/>
              <a:gd name="connsiteX2" fmla="*/ 14586 w 574656"/>
              <a:gd name="connsiteY2" fmla="*/ 1303020 h 1303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4656" h="1303020">
                <a:moveTo>
                  <a:pt x="574656" y="0"/>
                </a:moveTo>
                <a:cubicBezTo>
                  <a:pt x="369868" y="171450"/>
                  <a:pt x="165081" y="342900"/>
                  <a:pt x="71736" y="560070"/>
                </a:cubicBezTo>
                <a:cubicBezTo>
                  <a:pt x="-21609" y="777240"/>
                  <a:pt x="-3512" y="1040130"/>
                  <a:pt x="14586" y="1303020"/>
                </a:cubicBezTo>
              </a:path>
            </a:pathLst>
          </a:custGeom>
          <a:ln w="19050" cap="flat" cmpd="sng" algn="ctr">
            <a:solidFill>
              <a:srgbClr val="15819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fr-CH"/>
          </a:p>
        </p:txBody>
      </p:sp>
      <p:sp>
        <p:nvSpPr>
          <p:cNvPr id="31" name="Forme libre : forme 30">
            <a:extLst>
              <a:ext uri="{FF2B5EF4-FFF2-40B4-BE49-F238E27FC236}">
                <a16:creationId xmlns:a16="http://schemas.microsoft.com/office/drawing/2014/main" id="{37943155-FB0D-B67A-6B4F-FAD7E992687C}"/>
              </a:ext>
            </a:extLst>
          </p:cNvPr>
          <p:cNvSpPr/>
          <p:nvPr/>
        </p:nvSpPr>
        <p:spPr>
          <a:xfrm rot="16934774">
            <a:off x="6265069" y="1613694"/>
            <a:ext cx="1084263" cy="3400425"/>
          </a:xfrm>
          <a:custGeom>
            <a:avLst/>
            <a:gdLst>
              <a:gd name="connsiteX0" fmla="*/ 574656 w 574656"/>
              <a:gd name="connsiteY0" fmla="*/ 0 h 1303020"/>
              <a:gd name="connsiteX1" fmla="*/ 71736 w 574656"/>
              <a:gd name="connsiteY1" fmla="*/ 560070 h 1303020"/>
              <a:gd name="connsiteX2" fmla="*/ 14586 w 574656"/>
              <a:gd name="connsiteY2" fmla="*/ 1303020 h 1303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4656" h="1303020">
                <a:moveTo>
                  <a:pt x="574656" y="0"/>
                </a:moveTo>
                <a:cubicBezTo>
                  <a:pt x="369868" y="171450"/>
                  <a:pt x="165081" y="342900"/>
                  <a:pt x="71736" y="560070"/>
                </a:cubicBezTo>
                <a:cubicBezTo>
                  <a:pt x="-21609" y="777240"/>
                  <a:pt x="-3512" y="1040130"/>
                  <a:pt x="14586" y="1303020"/>
                </a:cubicBezTo>
              </a:path>
            </a:pathLst>
          </a:custGeom>
          <a:ln w="19050" cap="flat" cmpd="sng" algn="ctr">
            <a:solidFill>
              <a:srgbClr val="15819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fr-CH"/>
          </a:p>
        </p:txBody>
      </p:sp>
      <p:sp>
        <p:nvSpPr>
          <p:cNvPr id="32" name="Forme libre : forme 31">
            <a:extLst>
              <a:ext uri="{FF2B5EF4-FFF2-40B4-BE49-F238E27FC236}">
                <a16:creationId xmlns:a16="http://schemas.microsoft.com/office/drawing/2014/main" id="{01786E6E-693D-73D7-F7F6-F2164F7C3A77}"/>
              </a:ext>
            </a:extLst>
          </p:cNvPr>
          <p:cNvSpPr/>
          <p:nvPr/>
        </p:nvSpPr>
        <p:spPr>
          <a:xfrm rot="12880933">
            <a:off x="5076825" y="1724025"/>
            <a:ext cx="1360488" cy="3348038"/>
          </a:xfrm>
          <a:custGeom>
            <a:avLst/>
            <a:gdLst>
              <a:gd name="connsiteX0" fmla="*/ 574656 w 574656"/>
              <a:gd name="connsiteY0" fmla="*/ 0 h 1303020"/>
              <a:gd name="connsiteX1" fmla="*/ 71736 w 574656"/>
              <a:gd name="connsiteY1" fmla="*/ 560070 h 1303020"/>
              <a:gd name="connsiteX2" fmla="*/ 14586 w 574656"/>
              <a:gd name="connsiteY2" fmla="*/ 1303020 h 1303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4656" h="1303020">
                <a:moveTo>
                  <a:pt x="574656" y="0"/>
                </a:moveTo>
                <a:cubicBezTo>
                  <a:pt x="369868" y="171450"/>
                  <a:pt x="165081" y="342900"/>
                  <a:pt x="71736" y="560070"/>
                </a:cubicBezTo>
                <a:cubicBezTo>
                  <a:pt x="-21609" y="777240"/>
                  <a:pt x="-3512" y="1040130"/>
                  <a:pt x="14586" y="1303020"/>
                </a:cubicBezTo>
              </a:path>
            </a:pathLst>
          </a:custGeom>
          <a:ln w="19050" cap="flat" cmpd="sng" algn="ctr">
            <a:solidFill>
              <a:srgbClr val="15819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fr-CH"/>
          </a:p>
        </p:txBody>
      </p:sp>
      <p:sp>
        <p:nvSpPr>
          <p:cNvPr id="33" name="Forme libre : forme 32">
            <a:extLst>
              <a:ext uri="{FF2B5EF4-FFF2-40B4-BE49-F238E27FC236}">
                <a16:creationId xmlns:a16="http://schemas.microsoft.com/office/drawing/2014/main" id="{FA27B560-E204-B446-AB43-73EC01B61F0D}"/>
              </a:ext>
            </a:extLst>
          </p:cNvPr>
          <p:cNvSpPr/>
          <p:nvPr/>
        </p:nvSpPr>
        <p:spPr>
          <a:xfrm rot="3959772">
            <a:off x="5424488" y="1576387"/>
            <a:ext cx="1620838" cy="3941763"/>
          </a:xfrm>
          <a:custGeom>
            <a:avLst/>
            <a:gdLst>
              <a:gd name="connsiteX0" fmla="*/ 574656 w 574656"/>
              <a:gd name="connsiteY0" fmla="*/ 0 h 1303020"/>
              <a:gd name="connsiteX1" fmla="*/ 71736 w 574656"/>
              <a:gd name="connsiteY1" fmla="*/ 560070 h 1303020"/>
              <a:gd name="connsiteX2" fmla="*/ 14586 w 574656"/>
              <a:gd name="connsiteY2" fmla="*/ 1303020 h 1303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4656" h="1303020">
                <a:moveTo>
                  <a:pt x="574656" y="0"/>
                </a:moveTo>
                <a:cubicBezTo>
                  <a:pt x="369868" y="171450"/>
                  <a:pt x="165081" y="342900"/>
                  <a:pt x="71736" y="560070"/>
                </a:cubicBezTo>
                <a:cubicBezTo>
                  <a:pt x="-21609" y="777240"/>
                  <a:pt x="-3512" y="1040130"/>
                  <a:pt x="14586" y="1303020"/>
                </a:cubicBezTo>
              </a:path>
            </a:pathLst>
          </a:custGeom>
          <a:ln w="19050" cap="flat" cmpd="sng" algn="ctr">
            <a:solidFill>
              <a:srgbClr val="15819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fr-CH"/>
          </a:p>
        </p:txBody>
      </p:sp>
      <p:sp>
        <p:nvSpPr>
          <p:cNvPr id="34" name="Forme libre : forme 33">
            <a:extLst>
              <a:ext uri="{FF2B5EF4-FFF2-40B4-BE49-F238E27FC236}">
                <a16:creationId xmlns:a16="http://schemas.microsoft.com/office/drawing/2014/main" id="{9E887F3E-2A7D-33CF-D25C-2CA3D530026A}"/>
              </a:ext>
            </a:extLst>
          </p:cNvPr>
          <p:cNvSpPr/>
          <p:nvPr/>
        </p:nvSpPr>
        <p:spPr>
          <a:xfrm rot="3959772" flipH="1">
            <a:off x="6464300" y="2625725"/>
            <a:ext cx="1608138" cy="1836738"/>
          </a:xfrm>
          <a:custGeom>
            <a:avLst/>
            <a:gdLst>
              <a:gd name="connsiteX0" fmla="*/ 574656 w 574656"/>
              <a:gd name="connsiteY0" fmla="*/ 0 h 1303020"/>
              <a:gd name="connsiteX1" fmla="*/ 71736 w 574656"/>
              <a:gd name="connsiteY1" fmla="*/ 560070 h 1303020"/>
              <a:gd name="connsiteX2" fmla="*/ 14586 w 574656"/>
              <a:gd name="connsiteY2" fmla="*/ 1303020 h 1303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4656" h="1303020">
                <a:moveTo>
                  <a:pt x="574656" y="0"/>
                </a:moveTo>
                <a:cubicBezTo>
                  <a:pt x="369868" y="171450"/>
                  <a:pt x="165081" y="342900"/>
                  <a:pt x="71736" y="560070"/>
                </a:cubicBezTo>
                <a:cubicBezTo>
                  <a:pt x="-21609" y="777240"/>
                  <a:pt x="-3512" y="1040130"/>
                  <a:pt x="14586" y="1303020"/>
                </a:cubicBezTo>
              </a:path>
            </a:pathLst>
          </a:custGeom>
          <a:ln w="19050" cap="flat" cmpd="sng" algn="ctr">
            <a:solidFill>
              <a:srgbClr val="15819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fr-CH"/>
          </a:p>
        </p:txBody>
      </p:sp>
      <p:sp>
        <p:nvSpPr>
          <p:cNvPr id="35" name="Forme libre : forme 34">
            <a:extLst>
              <a:ext uri="{FF2B5EF4-FFF2-40B4-BE49-F238E27FC236}">
                <a16:creationId xmlns:a16="http://schemas.microsoft.com/office/drawing/2014/main" id="{E623F0AE-3809-55A6-2C9E-0938C06EACE3}"/>
              </a:ext>
            </a:extLst>
          </p:cNvPr>
          <p:cNvSpPr/>
          <p:nvPr/>
        </p:nvSpPr>
        <p:spPr>
          <a:xfrm rot="20519546" flipV="1">
            <a:off x="4502150" y="2198688"/>
            <a:ext cx="973138" cy="2614612"/>
          </a:xfrm>
          <a:custGeom>
            <a:avLst/>
            <a:gdLst>
              <a:gd name="connsiteX0" fmla="*/ 574656 w 574656"/>
              <a:gd name="connsiteY0" fmla="*/ 0 h 1303020"/>
              <a:gd name="connsiteX1" fmla="*/ 71736 w 574656"/>
              <a:gd name="connsiteY1" fmla="*/ 560070 h 1303020"/>
              <a:gd name="connsiteX2" fmla="*/ 14586 w 574656"/>
              <a:gd name="connsiteY2" fmla="*/ 1303020 h 1303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4656" h="1303020">
                <a:moveTo>
                  <a:pt x="574656" y="0"/>
                </a:moveTo>
                <a:cubicBezTo>
                  <a:pt x="369868" y="171450"/>
                  <a:pt x="165081" y="342900"/>
                  <a:pt x="71736" y="560070"/>
                </a:cubicBezTo>
                <a:cubicBezTo>
                  <a:pt x="-21609" y="777240"/>
                  <a:pt x="-3512" y="1040130"/>
                  <a:pt x="14586" y="1303020"/>
                </a:cubicBezTo>
              </a:path>
            </a:pathLst>
          </a:custGeom>
          <a:ln w="19050" cap="flat" cmpd="sng" algn="ctr">
            <a:solidFill>
              <a:srgbClr val="15819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fr-CH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48624D1-5910-598A-A330-E538C4FEEA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500" y="5603875"/>
            <a:ext cx="11190288" cy="1181100"/>
          </a:xfrm>
          <a:prstGeom prst="rect">
            <a:avLst/>
          </a:prstGeom>
          <a:solidFill>
            <a:schemeClr val="bg1"/>
          </a:solidFill>
          <a:ln w="9525">
            <a:solidFill>
              <a:srgbClr val="009DA4"/>
            </a:solidFill>
            <a:miter lim="800000"/>
            <a:headEnd/>
            <a:tailEnd/>
          </a:ln>
        </p:spPr>
        <p:txBody>
          <a:bodyPr tIns="36000" bIns="360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Clr>
                <a:srgbClr val="CB0140"/>
              </a:buClr>
              <a:buFontTx/>
              <a:buNone/>
            </a:pPr>
            <a:r>
              <a:rPr lang="fr-CH" altLang="fr-FR" sz="2400">
                <a:latin typeface="Segoe UI" panose="020B0502040204020203" pitchFamily="34" charset="0"/>
                <a:cs typeface="Segoe UI" panose="020B0502040204020203" pitchFamily="34" charset="0"/>
              </a:rPr>
              <a:t>Or les banques fonctionnent en </a:t>
            </a:r>
            <a:r>
              <a:rPr lang="fr-CH" altLang="fr-FR" sz="2400" b="1">
                <a:latin typeface="Segoe UI" panose="020B0502040204020203" pitchFamily="34" charset="0"/>
                <a:cs typeface="Segoe UI" panose="020B0502040204020203" pitchFamily="34" charset="0"/>
              </a:rPr>
              <a:t>réseau</a:t>
            </a:r>
            <a:r>
              <a:rPr lang="fr-CH" altLang="fr-FR" sz="2400">
                <a:latin typeface="Segoe UI" panose="020B0502040204020203" pitchFamily="34" charset="0"/>
                <a:cs typeface="Segoe UI" panose="020B0502040204020203" pitchFamily="34" charset="0"/>
              </a:rPr>
              <a:t>. Chaque banque peut librement créer de la monnaie par un simple jeu d’</a:t>
            </a:r>
            <a:r>
              <a:rPr lang="fr-CH" altLang="fr-FR" sz="2400" b="1">
                <a:latin typeface="Segoe UI" panose="020B0502040204020203" pitchFamily="34" charset="0"/>
                <a:cs typeface="Segoe UI" panose="020B0502040204020203" pitchFamily="34" charset="0"/>
              </a:rPr>
              <a:t>écritures comptables</a:t>
            </a:r>
            <a:r>
              <a:rPr lang="fr-CH" altLang="fr-FR" sz="2400">
                <a:latin typeface="Segoe UI" panose="020B0502040204020203" pitchFamily="34" charset="0"/>
                <a:cs typeface="Segoe UI" panose="020B0502040204020203" pitchFamily="34" charset="0"/>
              </a:rPr>
              <a:t>. Lorsqu’elle accorde un crédit, elle inscrit à l’actif une créance et, au passif, un dépôt au nom de son client. </a:t>
            </a:r>
            <a:endParaRPr lang="fr-FR" altLang="fr-FR" sz="24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Darius Rochebin - creation monetaire">
            <a:hlinkClick r:id="" action="ppaction://media"/>
            <a:extLst>
              <a:ext uri="{FF2B5EF4-FFF2-40B4-BE49-F238E27FC236}">
                <a16:creationId xmlns:a16="http://schemas.microsoft.com/office/drawing/2014/main" id="{6A8316D6-0A95-59E1-FA5B-067C4A8AC31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588" y="0"/>
            <a:ext cx="12193588" cy="6853238"/>
          </a:xfrm>
        </p:spPr>
      </p:pic>
    </p:spTree>
  </p:cSld>
  <p:clrMapOvr>
    <a:masterClrMapping/>
  </p:clrMapOvr>
  <p:transition spd="med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Image 1" descr="Une image contenant horloge, intérieur&#10;&#10;Le contenu généré par l’IA peut être incorrect.">
            <a:extLst>
              <a:ext uri="{FF2B5EF4-FFF2-40B4-BE49-F238E27FC236}">
                <a16:creationId xmlns:a16="http://schemas.microsoft.com/office/drawing/2014/main" id="{D36F133C-AA8A-4CEC-A99A-5EB1AB84AB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4525" y="1624013"/>
            <a:ext cx="3054350" cy="305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4" name="Titre 1">
            <a:extLst>
              <a:ext uri="{FF2B5EF4-FFF2-40B4-BE49-F238E27FC236}">
                <a16:creationId xmlns:a16="http://schemas.microsoft.com/office/drawing/2014/main" id="{A26B6B8C-633E-D5CE-265E-66CA6A7A45FB}"/>
              </a:ext>
            </a:extLst>
          </p:cNvPr>
          <p:cNvSpPr txBox="1">
            <a:spLocks/>
          </p:cNvSpPr>
          <p:nvPr/>
        </p:nvSpPr>
        <p:spPr bwMode="auto">
          <a:xfrm>
            <a:off x="1866900" y="13176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7200" b="1">
                <a:latin typeface="Georgia" panose="02040502050405020303" pitchFamily="18" charset="0"/>
                <a:ea typeface="Calibri Light" panose="020F0302020204030204" pitchFamily="34" charset="0"/>
                <a:cs typeface="Segoe UI" panose="020B0502040204020203" pitchFamily="34" charset="0"/>
              </a:rPr>
              <a:t>La </a:t>
            </a:r>
            <a:r>
              <a:rPr lang="fr-FR" altLang="fr-FR" sz="7200" b="1">
                <a:solidFill>
                  <a:srgbClr val="009DA4"/>
                </a:solidFill>
                <a:latin typeface="Georgia" panose="02040502050405020303" pitchFamily="18" charset="0"/>
                <a:ea typeface="Calibri Light" panose="020F0302020204030204" pitchFamily="34" charset="0"/>
                <a:cs typeface="Segoe UI" panose="020B0502040204020203" pitchFamily="34" charset="0"/>
              </a:rPr>
              <a:t>banque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32CE6BF-02F5-6D46-0DBA-E4A992C11ABF}"/>
              </a:ext>
            </a:extLst>
          </p:cNvPr>
          <p:cNvSpPr/>
          <p:nvPr/>
        </p:nvSpPr>
        <p:spPr>
          <a:xfrm>
            <a:off x="422275" y="4781550"/>
            <a:ext cx="11347450" cy="1803400"/>
          </a:xfrm>
          <a:prstGeom prst="rect">
            <a:avLst/>
          </a:prstGeom>
          <a:solidFill>
            <a:schemeClr val="bg1"/>
          </a:solidFill>
          <a:ln w="38100">
            <a:solidFill>
              <a:srgbClr val="009DA4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  <p:sp>
        <p:nvSpPr>
          <p:cNvPr id="18436" name="Espace réservé du contenu 3">
            <a:extLst>
              <a:ext uri="{FF2B5EF4-FFF2-40B4-BE49-F238E27FC236}">
                <a16:creationId xmlns:a16="http://schemas.microsoft.com/office/drawing/2014/main" id="{0C310FE1-8FC4-30EA-185D-54F0D1E2E591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39700" y="4987925"/>
            <a:ext cx="11601450" cy="1963738"/>
          </a:xfrm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fr-FR" altLang="fr-FR" sz="2800" b="1"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r>
              <a:rPr lang="fr-FR" altLang="fr-FR" sz="2800" b="1">
                <a:solidFill>
                  <a:srgbClr val="009DA4"/>
                </a:solidFill>
                <a:latin typeface="Segoe UI" panose="020B0502040204020203" pitchFamily="34" charset="0"/>
                <a:ea typeface="Calibri Light" panose="020F0302020204030204" pitchFamily="34" charset="0"/>
                <a:cs typeface="Segoe UI" panose="020B0502040204020203" pitchFamily="34" charset="0"/>
              </a:rPr>
              <a:t>Banque</a:t>
            </a:r>
            <a:r>
              <a:rPr lang="fr-FR" altLang="fr-FR" sz="2800" b="1">
                <a:latin typeface="Segoe UI" panose="020B0502040204020203" pitchFamily="34" charset="0"/>
                <a:ea typeface="Calibri Light" panose="020F0302020204030204" pitchFamily="34" charset="0"/>
                <a:cs typeface="Segoe UI" panose="020B0502040204020203" pitchFamily="34" charset="0"/>
              </a:rPr>
              <a:t> </a:t>
            </a:r>
            <a:r>
              <a:rPr lang="fr-FR" altLang="fr-FR" sz="2800">
                <a:latin typeface="Segoe UI" panose="020B0502040204020203" pitchFamily="34" charset="0"/>
                <a:ea typeface="Calibri Light" panose="020F0302020204030204" pitchFamily="34" charset="0"/>
                <a:cs typeface="Segoe UI" panose="020B0502040204020203" pitchFamily="34" charset="0"/>
              </a:rPr>
              <a:t>= unité institutionnelle dont la fonction est d’exercer une activité d’</a:t>
            </a:r>
            <a:r>
              <a:rPr lang="fr-FR" altLang="fr-FR" sz="2800" b="1">
                <a:latin typeface="Segoe UI" panose="020B0502040204020203" pitchFamily="34" charset="0"/>
                <a:ea typeface="Calibri Light" panose="020F0302020204030204" pitchFamily="34" charset="0"/>
                <a:cs typeface="Segoe UI" panose="020B0502040204020203" pitchFamily="34" charset="0"/>
              </a:rPr>
              <a:t>intermédiaire financière</a:t>
            </a:r>
            <a:r>
              <a:rPr lang="fr-FR" altLang="fr-FR" sz="2800">
                <a:latin typeface="Segoe UI" panose="020B0502040204020203" pitchFamily="34" charset="0"/>
                <a:ea typeface="Calibri Light" panose="020F0302020204030204" pitchFamily="34" charset="0"/>
                <a:cs typeface="Segoe UI" panose="020B0502040204020203" pitchFamily="34" charset="0"/>
              </a:rPr>
              <a:t> entre les agents qui ont un besoin de financement et ceux qui possèdent une capacité de financement.</a:t>
            </a:r>
            <a:endParaRPr lang="fr-FR" altLang="fr-FR" sz="2800" b="1">
              <a:latin typeface="Segoe UI" panose="020B0502040204020203" pitchFamily="34" charset="0"/>
              <a:ea typeface="Calibri Light" panose="020F0302020204030204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p:transition spd="med">
    <p:pull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Titre 1">
            <a:extLst>
              <a:ext uri="{FF2B5EF4-FFF2-40B4-BE49-F238E27FC236}">
                <a16:creationId xmlns:a16="http://schemas.microsoft.com/office/drawing/2014/main" id="{D3E9D88A-9C6F-0EA0-7878-4BDD6762A4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46113"/>
            <a:ext cx="10515600" cy="1143000"/>
          </a:xfrm>
        </p:spPr>
        <p:txBody>
          <a:bodyPr/>
          <a:lstStyle/>
          <a:p>
            <a:r>
              <a:rPr lang="fr-CH" altLang="fr-FR" b="1">
                <a:latin typeface="Georgia" panose="02040502050405020303" pitchFamily="18" charset="0"/>
                <a:cs typeface="Segoe UI" panose="020B0502040204020203" pitchFamily="34" charset="0"/>
              </a:rPr>
              <a:t>La création monétaire par les </a:t>
            </a:r>
            <a:r>
              <a:rPr lang="fr-CH" altLang="fr-FR" b="1">
                <a:solidFill>
                  <a:srgbClr val="158190"/>
                </a:solidFill>
                <a:latin typeface="Georgia" panose="02040502050405020303" pitchFamily="18" charset="0"/>
                <a:cs typeface="Segoe UI" panose="020B0502040204020203" pitchFamily="34" charset="0"/>
              </a:rPr>
              <a:t>crédits</a:t>
            </a:r>
          </a:p>
        </p:txBody>
      </p:sp>
      <p:graphicFrame>
        <p:nvGraphicFramePr>
          <p:cNvPr id="4" name="Espace réservé du contenu 3">
            <a:extLst>
              <a:ext uri="{FF2B5EF4-FFF2-40B4-BE49-F238E27FC236}">
                <a16:creationId xmlns:a16="http://schemas.microsoft.com/office/drawing/2014/main" id="{FC00BD4C-78B3-7F53-8371-33652211BD5C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2014538"/>
          <a:ext cx="10515600" cy="3944937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525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55358">
                <a:tc gridSpan="2">
                  <a:txBody>
                    <a:bodyPr/>
                    <a:lstStyle/>
                    <a:p>
                      <a:pPr marL="91440" indent="-182880" algn="ctr" fontAlgn="t">
                        <a:spcBef>
                          <a:spcPts val="10"/>
                        </a:spcBef>
                        <a:spcAft>
                          <a:spcPts val="10"/>
                        </a:spcAft>
                        <a:buNone/>
                        <a:tabLst>
                          <a:tab pos="2854325" algn="ctr"/>
                        </a:tabLst>
                      </a:pPr>
                      <a:r>
                        <a:rPr lang="fr-FR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Banque</a:t>
                      </a:r>
                      <a:endParaRPr lang="fr-FR" sz="4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67634" marR="167634" marT="83802" marB="8380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5213">
                <a:tc>
                  <a:txBody>
                    <a:bodyPr/>
                    <a:lstStyle/>
                    <a:p>
                      <a:pPr marL="91440" indent="-182880" algn="l" fontAlgn="t">
                        <a:spcBef>
                          <a:spcPts val="10"/>
                        </a:spcBef>
                        <a:spcAft>
                          <a:spcPts val="10"/>
                        </a:spcAft>
                        <a:buNone/>
                      </a:pPr>
                      <a:r>
                        <a:rPr lang="fr-FR" sz="3200" b="1" i="0" u="none" strike="noStrike">
                          <a:solidFill>
                            <a:srgbClr val="158190"/>
                          </a:solidFill>
                          <a:effectLst/>
                          <a:latin typeface="Calibri Light" panose="020F0302020204030204" pitchFamily="34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 Actif</a:t>
                      </a:r>
                      <a:endParaRPr lang="fr-FR" sz="4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5726" marR="125726" marT="17459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1440" indent="-182880" algn="r" fontAlgn="t">
                        <a:spcBef>
                          <a:spcPts val="10"/>
                        </a:spcBef>
                        <a:spcAft>
                          <a:spcPts val="10"/>
                        </a:spcAft>
                        <a:buNone/>
                      </a:pPr>
                      <a:r>
                        <a:rPr lang="fr-FR" sz="3200" b="1" i="0" u="none" strike="noStrike">
                          <a:solidFill>
                            <a:srgbClr val="E97132"/>
                          </a:solidFill>
                          <a:effectLst/>
                          <a:latin typeface="Calibri Light" panose="020F0302020204030204" pitchFamily="34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Passif</a:t>
                      </a:r>
                      <a:endParaRPr lang="fr-FR" sz="4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5726" marR="125726" marT="174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29447">
                <a:tc>
                  <a:txBody>
                    <a:bodyPr/>
                    <a:lstStyle/>
                    <a:p>
                      <a:pPr marL="91440" indent="-182880" algn="l" fontAlgn="t">
                        <a:spcBef>
                          <a:spcPts val="10"/>
                        </a:spcBef>
                        <a:spcAft>
                          <a:spcPts val="10"/>
                        </a:spcAft>
                        <a:buNone/>
                        <a:tabLst>
                          <a:tab pos="863600" algn="l"/>
                        </a:tabLst>
                      </a:pPr>
                      <a:endParaRPr lang="fr-FR" sz="3300" b="0" i="0" u="none" strike="noStrike">
                        <a:effectLst/>
                        <a:latin typeface="Arial" panose="020B0604020202020204" pitchFamily="34" charset="0"/>
                      </a:endParaRPr>
                    </a:p>
                    <a:p>
                      <a:pPr marL="91440" indent="-182880" algn="l" fontAlgn="t">
                        <a:spcBef>
                          <a:spcPts val="10"/>
                        </a:spcBef>
                        <a:spcAft>
                          <a:spcPts val="10"/>
                        </a:spcAft>
                        <a:buNone/>
                        <a:tabLst>
                          <a:tab pos="863600" algn="l"/>
                        </a:tabLst>
                      </a:pPr>
                      <a:endParaRPr lang="fr-FR" sz="3300" b="0" i="0" u="none" strike="noStrike">
                        <a:effectLst/>
                        <a:latin typeface="Arial" panose="020B0604020202020204" pitchFamily="34" charset="0"/>
                      </a:endParaRPr>
                    </a:p>
                    <a:p>
                      <a:pPr marL="91440" indent="-182880" algn="l" fontAlgn="t">
                        <a:spcBef>
                          <a:spcPts val="10"/>
                        </a:spcBef>
                        <a:spcAft>
                          <a:spcPts val="10"/>
                        </a:spcAft>
                        <a:buNone/>
                        <a:tabLst>
                          <a:tab pos="863600" algn="l"/>
                        </a:tabLst>
                      </a:pPr>
                      <a:endParaRPr lang="fr-FR" sz="3300" b="0" i="0" u="none" strike="noStrike">
                        <a:effectLst/>
                        <a:latin typeface="Arial" panose="020B0604020202020204" pitchFamily="34" charset="0"/>
                      </a:endParaRPr>
                    </a:p>
                    <a:p>
                      <a:pPr marL="91440" indent="-182880" algn="l" fontAlgn="t">
                        <a:spcBef>
                          <a:spcPts val="10"/>
                        </a:spcBef>
                        <a:spcAft>
                          <a:spcPts val="10"/>
                        </a:spcAft>
                        <a:buNone/>
                        <a:tabLst>
                          <a:tab pos="863600" algn="l"/>
                        </a:tabLst>
                      </a:pPr>
                      <a:endParaRPr lang="fr-FR" sz="3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5726" marR="125726" marT="17459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1440" indent="-182880" algn="r" fontAlgn="t">
                        <a:spcBef>
                          <a:spcPts val="10"/>
                        </a:spcBef>
                        <a:spcAft>
                          <a:spcPts val="10"/>
                        </a:spcAft>
                        <a:buNone/>
                      </a:pPr>
                      <a:endParaRPr lang="fr-FR" sz="3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5726" marR="125726" marT="174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54919">
                <a:tc>
                  <a:txBody>
                    <a:bodyPr/>
                    <a:lstStyle/>
                    <a:p>
                      <a:pPr marL="91440" indent="-182880" algn="l" fontAlgn="t">
                        <a:spcBef>
                          <a:spcPts val="10"/>
                        </a:spcBef>
                        <a:spcAft>
                          <a:spcPts val="10"/>
                        </a:spcAft>
                        <a:buNone/>
                        <a:tabLst>
                          <a:tab pos="863600" algn="l"/>
                        </a:tabLst>
                      </a:pPr>
                      <a:endParaRPr lang="fr-FR" sz="3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5726" marR="125726" marT="17459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1440" indent="-182880" algn="r" fontAlgn="t">
                        <a:spcBef>
                          <a:spcPts val="10"/>
                        </a:spcBef>
                        <a:spcAft>
                          <a:spcPts val="10"/>
                        </a:spcAft>
                        <a:buNone/>
                      </a:pPr>
                      <a:endParaRPr lang="fr-FR" sz="3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5726" marR="125726" marT="174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ZoneTexte 2">
            <a:extLst>
              <a:ext uri="{FF2B5EF4-FFF2-40B4-BE49-F238E27FC236}">
                <a16:creationId xmlns:a16="http://schemas.microsoft.com/office/drawing/2014/main" id="{62EABB26-9634-18B6-1FC2-E774D83987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3890963"/>
            <a:ext cx="28003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fr-FR">
                <a:latin typeface="Calibri Light" panose="020F0302020204030204" pitchFamily="34" charset="0"/>
                <a:cs typeface="Calibri Light" panose="020F0302020204030204" pitchFamily="34" charset="0"/>
              </a:rPr>
              <a:t>Prêt au client I          </a:t>
            </a:r>
            <a:endParaRPr lang="fr-CH" altLang="fr-FR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B1C5D17-FBC8-EBF8-7492-FD8938AC39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1438" y="3890963"/>
            <a:ext cx="22209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fr-FR">
                <a:latin typeface="Calibri Light" panose="020F0302020204030204" pitchFamily="34" charset="0"/>
                <a:cs typeface="Calibri Light" panose="020F0302020204030204" pitchFamily="34" charset="0"/>
              </a:rPr>
              <a:t>CHF    900.-</a:t>
            </a:r>
            <a:endParaRPr lang="fr-CH" altLang="fr-FR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25EB760-AA9A-6F15-2BD1-D4D9AFC236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83313" y="3890963"/>
            <a:ext cx="32972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fr-FR">
                <a:latin typeface="Calibri Light" panose="020F0302020204030204" pitchFamily="34" charset="0"/>
                <a:cs typeface="Calibri Light" panose="020F0302020204030204" pitchFamily="34" charset="0"/>
              </a:rPr>
              <a:t>Compte du client I          </a:t>
            </a:r>
            <a:endParaRPr lang="fr-CH" altLang="fr-FR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CAAD2DE4-53FB-1BAF-3387-007BB6387D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20213" y="3890963"/>
            <a:ext cx="22209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fr-FR">
                <a:latin typeface="Calibri Light" panose="020F0302020204030204" pitchFamily="34" charset="0"/>
                <a:cs typeface="Calibri Light" panose="020F0302020204030204" pitchFamily="34" charset="0"/>
              </a:rPr>
              <a:t>CHF    900.-</a:t>
            </a:r>
            <a:endParaRPr lang="fr-CH" altLang="fr-FR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Espace réservé du contenu 3">
            <a:extLst>
              <a:ext uri="{FF2B5EF4-FFF2-40B4-BE49-F238E27FC236}">
                <a16:creationId xmlns:a16="http://schemas.microsoft.com/office/drawing/2014/main" id="{BE63D65A-64AE-3B4B-4C55-9022455EEC61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2014538"/>
          <a:ext cx="10515600" cy="3944937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525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55358">
                <a:tc gridSpan="2">
                  <a:txBody>
                    <a:bodyPr/>
                    <a:lstStyle/>
                    <a:p>
                      <a:pPr marL="91440" indent="-182880" algn="ctr" fontAlgn="t">
                        <a:spcBef>
                          <a:spcPts val="10"/>
                        </a:spcBef>
                        <a:spcAft>
                          <a:spcPts val="10"/>
                        </a:spcAft>
                        <a:buNone/>
                        <a:tabLst>
                          <a:tab pos="2854325" algn="ctr"/>
                        </a:tabLst>
                      </a:pPr>
                      <a:r>
                        <a:rPr lang="fr-FR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Banque</a:t>
                      </a:r>
                      <a:endParaRPr lang="fr-FR" sz="4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67634" marR="167634" marT="83802" marB="8380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5213">
                <a:tc>
                  <a:txBody>
                    <a:bodyPr/>
                    <a:lstStyle/>
                    <a:p>
                      <a:pPr marL="91440" indent="-182880" algn="l" fontAlgn="t">
                        <a:spcBef>
                          <a:spcPts val="10"/>
                        </a:spcBef>
                        <a:spcAft>
                          <a:spcPts val="10"/>
                        </a:spcAft>
                        <a:buNone/>
                      </a:pPr>
                      <a:r>
                        <a:rPr lang="fr-FR" sz="3200" b="1" i="0" u="none" strike="noStrike">
                          <a:solidFill>
                            <a:srgbClr val="158190"/>
                          </a:solidFill>
                          <a:effectLst/>
                          <a:latin typeface="Calibri Light" panose="020F0302020204030204" pitchFamily="34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 Actif</a:t>
                      </a:r>
                      <a:endParaRPr lang="fr-FR" sz="4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5726" marR="125726" marT="17459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1440" indent="-182880" algn="r" fontAlgn="t">
                        <a:spcBef>
                          <a:spcPts val="10"/>
                        </a:spcBef>
                        <a:spcAft>
                          <a:spcPts val="10"/>
                        </a:spcAft>
                        <a:buNone/>
                      </a:pPr>
                      <a:r>
                        <a:rPr lang="fr-FR" sz="3200" b="1" i="0" u="none" strike="noStrike" dirty="0">
                          <a:solidFill>
                            <a:srgbClr val="E97132"/>
                          </a:solidFill>
                          <a:effectLst/>
                          <a:latin typeface="Calibri Light" panose="020F0302020204030204" pitchFamily="34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Passif</a:t>
                      </a:r>
                      <a:endParaRPr lang="fr-FR" sz="4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5726" marR="125726" marT="174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29447">
                <a:tc>
                  <a:txBody>
                    <a:bodyPr/>
                    <a:lstStyle/>
                    <a:p>
                      <a:pPr marL="91440" indent="-182880" algn="l" fontAlgn="t">
                        <a:spcBef>
                          <a:spcPts val="10"/>
                        </a:spcBef>
                        <a:spcAft>
                          <a:spcPts val="10"/>
                        </a:spcAft>
                        <a:buNone/>
                        <a:tabLst>
                          <a:tab pos="863600" algn="l"/>
                        </a:tabLst>
                      </a:pPr>
                      <a:endParaRPr lang="fr-FR" sz="3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  <a:p>
                      <a:pPr marL="91440" indent="-182880" algn="l" fontAlgn="t">
                        <a:spcBef>
                          <a:spcPts val="10"/>
                        </a:spcBef>
                        <a:spcAft>
                          <a:spcPts val="10"/>
                        </a:spcAft>
                        <a:buNone/>
                        <a:tabLst>
                          <a:tab pos="863600" algn="l"/>
                        </a:tabLst>
                      </a:pPr>
                      <a:endParaRPr lang="fr-FR" sz="3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  <a:p>
                      <a:pPr marL="91440" indent="-182880" algn="l" fontAlgn="t">
                        <a:spcBef>
                          <a:spcPts val="10"/>
                        </a:spcBef>
                        <a:spcAft>
                          <a:spcPts val="10"/>
                        </a:spcAft>
                        <a:buNone/>
                        <a:tabLst>
                          <a:tab pos="863600" algn="l"/>
                        </a:tabLst>
                      </a:pPr>
                      <a:endParaRPr lang="fr-FR" sz="3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  <a:p>
                      <a:pPr marL="91440" indent="-182880" algn="l" fontAlgn="t">
                        <a:spcBef>
                          <a:spcPts val="10"/>
                        </a:spcBef>
                        <a:spcAft>
                          <a:spcPts val="10"/>
                        </a:spcAft>
                        <a:buNone/>
                        <a:tabLst>
                          <a:tab pos="863600" algn="l"/>
                        </a:tabLst>
                      </a:pPr>
                      <a:endParaRPr lang="fr-FR" sz="3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5726" marR="125726" marT="17459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1440" indent="-182880" algn="r" fontAlgn="t">
                        <a:spcBef>
                          <a:spcPts val="10"/>
                        </a:spcBef>
                        <a:spcAft>
                          <a:spcPts val="10"/>
                        </a:spcAft>
                        <a:buNone/>
                      </a:pPr>
                      <a:endParaRPr lang="fr-FR" sz="3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5726" marR="125726" marT="174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54919">
                <a:tc>
                  <a:txBody>
                    <a:bodyPr/>
                    <a:lstStyle/>
                    <a:p>
                      <a:pPr marL="91440" indent="-182880" algn="l" fontAlgn="t">
                        <a:spcBef>
                          <a:spcPts val="10"/>
                        </a:spcBef>
                        <a:spcAft>
                          <a:spcPts val="10"/>
                        </a:spcAft>
                        <a:buNone/>
                        <a:tabLst>
                          <a:tab pos="863600" algn="l"/>
                        </a:tabLst>
                      </a:pPr>
                      <a:endParaRPr lang="fr-FR" sz="3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5726" marR="125726" marT="17459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1440" indent="-182880" algn="r" fontAlgn="t">
                        <a:spcBef>
                          <a:spcPts val="10"/>
                        </a:spcBef>
                        <a:spcAft>
                          <a:spcPts val="10"/>
                        </a:spcAft>
                        <a:buNone/>
                      </a:pPr>
                      <a:endParaRPr lang="fr-FR" sz="3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5726" marR="125726" marT="174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0430" name="ZoneTexte 2">
            <a:extLst>
              <a:ext uri="{FF2B5EF4-FFF2-40B4-BE49-F238E27FC236}">
                <a16:creationId xmlns:a16="http://schemas.microsoft.com/office/drawing/2014/main" id="{773D6DD7-C8D7-FBAD-BF0B-58AB9442A7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3898900"/>
            <a:ext cx="28003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fr-FR">
                <a:latin typeface="Calibri Light" panose="020F0302020204030204" pitchFamily="34" charset="0"/>
              </a:rPr>
              <a:t>Prêt au client I          </a:t>
            </a:r>
            <a:endParaRPr lang="fr-CH" altLang="fr-FR">
              <a:latin typeface="Arial" panose="020B0604020202020204" pitchFamily="34" charset="0"/>
            </a:endParaRPr>
          </a:p>
        </p:txBody>
      </p:sp>
      <p:sp>
        <p:nvSpPr>
          <p:cNvPr id="60431" name="ZoneTexte 4">
            <a:extLst>
              <a:ext uri="{FF2B5EF4-FFF2-40B4-BE49-F238E27FC236}">
                <a16:creationId xmlns:a16="http://schemas.microsoft.com/office/drawing/2014/main" id="{A9B76526-A774-DE33-FD5E-2993124A28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1438" y="3898900"/>
            <a:ext cx="22209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fr-FR">
                <a:latin typeface="Calibri Light" panose="020F0302020204030204" pitchFamily="34" charset="0"/>
              </a:rPr>
              <a:t>CHF    900.-</a:t>
            </a:r>
            <a:endParaRPr lang="fr-CH" altLang="fr-FR">
              <a:latin typeface="Arial" panose="020B060402020202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918FA44-BD99-C2D6-A266-626EDC75AC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83313" y="3898900"/>
            <a:ext cx="32972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fr-FR">
                <a:latin typeface="Calibri Light" panose="020F0302020204030204" pitchFamily="34" charset="0"/>
              </a:rPr>
              <a:t>Compte du client </a:t>
            </a:r>
            <a:r>
              <a:rPr lang="fr-FR" altLang="fr-FR" b="1">
                <a:solidFill>
                  <a:srgbClr val="158190"/>
                </a:solidFill>
                <a:latin typeface="Calibri Light" panose="020F0302020204030204" pitchFamily="34" charset="0"/>
              </a:rPr>
              <a:t>II</a:t>
            </a:r>
            <a:r>
              <a:rPr lang="fr-FR" altLang="fr-FR">
                <a:latin typeface="Calibri Light" panose="020F0302020204030204" pitchFamily="34" charset="0"/>
              </a:rPr>
              <a:t>          </a:t>
            </a:r>
            <a:endParaRPr lang="fr-CH" altLang="fr-FR">
              <a:latin typeface="Arial" panose="020B0604020202020204" pitchFamily="34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8C88F17-0487-1236-2F87-139B98ABB7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20213" y="3898900"/>
            <a:ext cx="22209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fr-FR">
                <a:latin typeface="Calibri Light" panose="020F0302020204030204" pitchFamily="34" charset="0"/>
              </a:rPr>
              <a:t>CHF    900.-</a:t>
            </a:r>
            <a:endParaRPr lang="fr-CH" altLang="fr-FR">
              <a:latin typeface="Arial" panose="020B0604020202020204" pitchFamily="34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C8A71503-8B29-EB7F-8B3D-A853707C24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3282950"/>
            <a:ext cx="28003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fr-FR">
                <a:latin typeface="Calibri Light" panose="020F0302020204030204" pitchFamily="34" charset="0"/>
              </a:rPr>
              <a:t>Billets</a:t>
            </a:r>
            <a:endParaRPr lang="fr-CH" altLang="fr-FR">
              <a:latin typeface="Arial" panose="020B0604020202020204" pitchFamily="34" charset="0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25E8E56B-43EC-85B3-8A61-93EFEF5B48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1438" y="3282950"/>
            <a:ext cx="22209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fr-FR">
                <a:latin typeface="Calibri Light" panose="020F0302020204030204" pitchFamily="34" charset="0"/>
              </a:rPr>
              <a:t>CHF    100.-</a:t>
            </a:r>
            <a:endParaRPr lang="fr-CH" altLang="fr-FR">
              <a:latin typeface="Arial" panose="020B0604020202020204" pitchFamily="34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B92392B3-A0AB-9AC9-0662-1D7C0210EE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83313" y="3282950"/>
            <a:ext cx="32972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fr-FR">
                <a:latin typeface="Calibri Light" panose="020F0302020204030204" pitchFamily="34" charset="0"/>
              </a:rPr>
              <a:t>Dette envers la BC          </a:t>
            </a:r>
            <a:endParaRPr lang="fr-CH" altLang="fr-FR">
              <a:latin typeface="Arial" panose="020B0604020202020204" pitchFamily="34" charset="0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54986FF3-8FC4-B819-2D63-3B96B529F3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20213" y="3282950"/>
            <a:ext cx="22209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fr-FR">
                <a:latin typeface="Calibri Light" panose="020F0302020204030204" pitchFamily="34" charset="0"/>
              </a:rPr>
              <a:t>CHF    100.-</a:t>
            </a:r>
            <a:endParaRPr lang="fr-CH" altLang="fr-FR">
              <a:latin typeface="Arial" panose="020B0604020202020204" pitchFamily="34" charset="0"/>
            </a:endParaRPr>
          </a:p>
        </p:txBody>
      </p:sp>
      <p:sp>
        <p:nvSpPr>
          <p:cNvPr id="60438" name="Titre 1">
            <a:extLst>
              <a:ext uri="{FF2B5EF4-FFF2-40B4-BE49-F238E27FC236}">
                <a16:creationId xmlns:a16="http://schemas.microsoft.com/office/drawing/2014/main" id="{A8D6A99A-A23E-BC7B-EF6D-BEE632A73C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46113"/>
            <a:ext cx="10515600" cy="1143000"/>
          </a:xfrm>
        </p:spPr>
        <p:txBody>
          <a:bodyPr/>
          <a:lstStyle/>
          <a:p>
            <a:r>
              <a:rPr lang="fr-CH" altLang="fr-FR" b="1">
                <a:latin typeface="Georgia" panose="02040502050405020303" pitchFamily="18" charset="0"/>
                <a:cs typeface="Segoe UI" panose="020B0502040204020203" pitchFamily="34" charset="0"/>
              </a:rPr>
              <a:t>La création monétaire par les </a:t>
            </a:r>
            <a:r>
              <a:rPr lang="fr-CH" altLang="fr-FR" b="1">
                <a:solidFill>
                  <a:srgbClr val="158190"/>
                </a:solidFill>
                <a:latin typeface="Georgia" panose="02040502050405020303" pitchFamily="18" charset="0"/>
                <a:cs typeface="Segoe UI" panose="020B0502040204020203" pitchFamily="34" charset="0"/>
              </a:rPr>
              <a:t>crédits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Titre 1">
            <a:extLst>
              <a:ext uri="{FF2B5EF4-FFF2-40B4-BE49-F238E27FC236}">
                <a16:creationId xmlns:a16="http://schemas.microsoft.com/office/drawing/2014/main" id="{07929F2F-D962-52CB-9251-F2DBA25C5A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altLang="fr-FR" b="1">
                <a:latin typeface="Georgia" panose="02040502050405020303" pitchFamily="18" charset="0"/>
                <a:cs typeface="Segoe UI" panose="020B0502040204020203" pitchFamily="34" charset="0"/>
              </a:rPr>
              <a:t>La </a:t>
            </a:r>
            <a:r>
              <a:rPr lang="fr-CH" altLang="fr-FR" b="1">
                <a:solidFill>
                  <a:srgbClr val="009DA4"/>
                </a:solidFill>
                <a:latin typeface="Georgia" panose="02040502050405020303" pitchFamily="18" charset="0"/>
                <a:cs typeface="Segoe UI" panose="020B0502040204020203" pitchFamily="34" charset="0"/>
              </a:rPr>
              <a:t>création monétaire</a:t>
            </a:r>
            <a:r>
              <a:rPr lang="fr-CH" altLang="fr-FR" b="1">
                <a:latin typeface="Georgia" panose="02040502050405020303" pitchFamily="18" charset="0"/>
                <a:cs typeface="Segoe UI" panose="020B0502040204020203" pitchFamily="34" charset="0"/>
              </a:rPr>
              <a:t> par les banques secondaires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C35D5BC-1E93-64D0-6F0D-308E8CD7B0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750" y="5951538"/>
            <a:ext cx="10744200" cy="811212"/>
          </a:xfrm>
          <a:prstGeom prst="rect">
            <a:avLst/>
          </a:prstGeom>
          <a:noFill/>
          <a:ln w="9525">
            <a:solidFill>
              <a:srgbClr val="009DA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tIns="36000" bIns="360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Clr>
                <a:srgbClr val="CB0140"/>
              </a:buClr>
              <a:buFontTx/>
              <a:buNone/>
            </a:pPr>
            <a:r>
              <a:rPr lang="fr-CH" altLang="fr-FR" sz="2400">
                <a:latin typeface="Segoe UI" panose="020B0502040204020203" pitchFamily="34" charset="0"/>
                <a:cs typeface="Segoe UI" panose="020B0502040204020203" pitchFamily="34" charset="0"/>
              </a:rPr>
              <a:t>Les </a:t>
            </a:r>
            <a:r>
              <a:rPr lang="fr-CH" altLang="fr-FR" sz="2400" b="1">
                <a:latin typeface="Segoe UI" panose="020B0502040204020203" pitchFamily="34" charset="0"/>
                <a:cs typeface="Segoe UI" panose="020B0502040204020203" pitchFamily="34" charset="0"/>
              </a:rPr>
              <a:t>banques commerciales </a:t>
            </a:r>
            <a:r>
              <a:rPr lang="fr-CH" altLang="fr-FR" sz="2400">
                <a:latin typeface="Segoe UI" panose="020B0502040204020203" pitchFamily="34" charset="0"/>
                <a:cs typeface="Segoe UI" panose="020B0502040204020203" pitchFamily="34" charset="0"/>
              </a:rPr>
              <a:t>créent de la </a:t>
            </a:r>
            <a:r>
              <a:rPr lang="fr-CH" altLang="fr-FR" sz="2400" b="1">
                <a:latin typeface="Segoe UI" panose="020B0502040204020203" pitchFamily="34" charset="0"/>
                <a:cs typeface="Segoe UI" panose="020B0502040204020203" pitchFamily="34" charset="0"/>
              </a:rPr>
              <a:t>monnaie scripturale secondaire </a:t>
            </a:r>
            <a:r>
              <a:rPr lang="fr-CH" altLang="fr-FR" sz="2400">
                <a:latin typeface="Segoe UI" panose="020B0502040204020203" pitchFamily="34" charset="0"/>
                <a:cs typeface="Segoe UI" panose="020B0502040204020203" pitchFamily="34" charset="0"/>
              </a:rPr>
              <a:t>en prêtant plus que ce qu’elles reçoivent de la banque centrale.</a:t>
            </a:r>
            <a:endParaRPr lang="fr-FR" altLang="fr-FR" sz="24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61443" name="Image 17" descr="Une image contenant horloge, intérieur&#10;&#10;Le contenu généré par l’IA peut être incorrect.">
            <a:extLst>
              <a:ext uri="{FF2B5EF4-FFF2-40B4-BE49-F238E27FC236}">
                <a16:creationId xmlns:a16="http://schemas.microsoft.com/office/drawing/2014/main" id="{5735077A-3684-1B53-8F1C-061E5C50A1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3363" y="3151188"/>
            <a:ext cx="1055687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4" name="Image 22" descr="Une image contenant plein air, nuage, ciel, peinture&#10;&#10;Le contenu généré par l’IA peut être incorrect.">
            <a:extLst>
              <a:ext uri="{FF2B5EF4-FFF2-40B4-BE49-F238E27FC236}">
                <a16:creationId xmlns:a16="http://schemas.microsoft.com/office/drawing/2014/main" id="{5DE144CC-213A-3C37-5575-981BA58022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3363" y="1690688"/>
            <a:ext cx="1055687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5" name="Image 2" descr="Une image contenant habits, homme, chaussures, personne&#10;&#10;Le contenu généré par l’IA peut être incorrect.">
            <a:extLst>
              <a:ext uri="{FF2B5EF4-FFF2-40B4-BE49-F238E27FC236}">
                <a16:creationId xmlns:a16="http://schemas.microsoft.com/office/drawing/2014/main" id="{E32C2490-7C53-9015-FD63-5D837343B0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06" r="46204" b="7964"/>
          <a:stretch>
            <a:fillRect/>
          </a:stretch>
        </p:blipFill>
        <p:spPr bwMode="auto">
          <a:xfrm>
            <a:off x="5688013" y="4711700"/>
            <a:ext cx="333375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6849910-DC1D-C16E-7CEF-1F69FE24B80E}"/>
              </a:ext>
            </a:extLst>
          </p:cNvPr>
          <p:cNvSpPr/>
          <p:nvPr/>
        </p:nvSpPr>
        <p:spPr>
          <a:xfrm>
            <a:off x="5403850" y="4287838"/>
            <a:ext cx="954088" cy="323850"/>
          </a:xfrm>
          <a:prstGeom prst="rect">
            <a:avLst/>
          </a:prstGeom>
          <a:solidFill>
            <a:srgbClr val="F792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CH" b="1" dirty="0">
                <a:latin typeface="Segoe UI" panose="020B0502040204020203" pitchFamily="34" charset="0"/>
                <a:cs typeface="Segoe UI" panose="020B0502040204020203" pitchFamily="34" charset="0"/>
              </a:rPr>
              <a:t>10’000</a:t>
            </a:r>
          </a:p>
        </p:txBody>
      </p:sp>
      <p:pic>
        <p:nvPicPr>
          <p:cNvPr id="9" name="Image 8" descr="Image 1.png">
            <a:extLst>
              <a:ext uri="{FF2B5EF4-FFF2-40B4-BE49-F238E27FC236}">
                <a16:creationId xmlns:a16="http://schemas.microsoft.com/office/drawing/2014/main" id="{D885C52F-7852-A3EB-8DA9-B8B8CF7179F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32032">
            <a:off x="6838950" y="3467100"/>
            <a:ext cx="331788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mage 9" descr="Image 1.png">
            <a:extLst>
              <a:ext uri="{FF2B5EF4-FFF2-40B4-BE49-F238E27FC236}">
                <a16:creationId xmlns:a16="http://schemas.microsoft.com/office/drawing/2014/main" id="{65F88B4A-F798-F0C0-5A7F-F545224B70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32032">
            <a:off x="6657975" y="3470275"/>
            <a:ext cx="330200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Image 10" descr="Image 1.png">
            <a:extLst>
              <a:ext uri="{FF2B5EF4-FFF2-40B4-BE49-F238E27FC236}">
                <a16:creationId xmlns:a16="http://schemas.microsoft.com/office/drawing/2014/main" id="{0B5B72FF-CD95-CA60-3E9C-DC98EAB6755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32032">
            <a:off x="6489700" y="3462338"/>
            <a:ext cx="3302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Espace réservé du contenu 4">
            <a:hlinkClick r:id="rId2"/>
            <a:extLst>
              <a:ext uri="{FF2B5EF4-FFF2-40B4-BE49-F238E27FC236}">
                <a16:creationId xmlns:a16="http://schemas.microsoft.com/office/drawing/2014/main" id="{86576D32-8ED2-B976-E813-51AE3B4C996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" t="574" r="1151" b="1593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</p:cSld>
  <p:clrMapOvr>
    <a:masterClrMapping/>
  </p:clrMapOvr>
  <p:transition spd="med">
    <p:pull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Image 4" descr="Une image contenant texte, homme, habits, capture d’écran&#10;&#10;Le contenu généré par l’IA peut être incorrect.">
            <a:extLst>
              <a:ext uri="{FF2B5EF4-FFF2-40B4-BE49-F238E27FC236}">
                <a16:creationId xmlns:a16="http://schemas.microsoft.com/office/drawing/2014/main" id="{8AA7B7AE-F546-3350-4CD0-7BC2FF6A5B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463" y="735013"/>
            <a:ext cx="10633075" cy="607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0" name="Titre 1">
            <a:extLst>
              <a:ext uri="{FF2B5EF4-FFF2-40B4-BE49-F238E27FC236}">
                <a16:creationId xmlns:a16="http://schemas.microsoft.com/office/drawing/2014/main" id="{E91EA1BE-643F-BD4C-6FEC-BF4D4AC863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-131763"/>
            <a:ext cx="10972800" cy="1143001"/>
          </a:xfrm>
        </p:spPr>
        <p:txBody>
          <a:bodyPr/>
          <a:lstStyle/>
          <a:p>
            <a:r>
              <a:rPr lang="fr-CH" altLang="fr-FR" b="1">
                <a:latin typeface="Georgia" panose="02040502050405020303" pitchFamily="18" charset="0"/>
                <a:cs typeface="Segoe UI" panose="020B0502040204020203" pitchFamily="34" charset="0"/>
              </a:rPr>
              <a:t>Les </a:t>
            </a:r>
            <a:r>
              <a:rPr lang="fr-CH" altLang="fr-FR" b="1">
                <a:solidFill>
                  <a:srgbClr val="009DA4"/>
                </a:solidFill>
                <a:latin typeface="Georgia" panose="02040502050405020303" pitchFamily="18" charset="0"/>
                <a:cs typeface="Segoe UI" panose="020B0502040204020203" pitchFamily="34" charset="0"/>
              </a:rPr>
              <a:t>limites </a:t>
            </a:r>
            <a:r>
              <a:rPr lang="fr-CH" altLang="fr-FR" b="1">
                <a:latin typeface="Georgia" panose="02040502050405020303" pitchFamily="18" charset="0"/>
                <a:cs typeface="Segoe UI" panose="020B0502040204020203" pitchFamily="34" charset="0"/>
              </a:rPr>
              <a:t>à la création monétaire</a:t>
            </a:r>
          </a:p>
        </p:txBody>
      </p:sp>
    </p:spTree>
  </p:cSld>
  <p:clrMapOvr>
    <a:masterClrMapping/>
  </p:clrMapOvr>
  <p:transition spd="med">
    <p:pull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DA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 : coins arrondis 1">
            <a:extLst>
              <a:ext uri="{FF2B5EF4-FFF2-40B4-BE49-F238E27FC236}">
                <a16:creationId xmlns:a16="http://schemas.microsoft.com/office/drawing/2014/main" id="{9CE016F2-8981-3BDD-EAA9-15E685940ECE}"/>
              </a:ext>
            </a:extLst>
          </p:cNvPr>
          <p:cNvSpPr/>
          <p:nvPr/>
        </p:nvSpPr>
        <p:spPr>
          <a:xfrm rot="21347790">
            <a:off x="949325" y="2063750"/>
            <a:ext cx="10067925" cy="3314700"/>
          </a:xfrm>
          <a:prstGeom prst="roundRect">
            <a:avLst/>
          </a:prstGeom>
          <a:solidFill>
            <a:srgbClr val="F7921D"/>
          </a:solidFill>
          <a:ln>
            <a:solidFill>
              <a:srgbClr val="F7921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2225" algn="ctr">
              <a:buClr>
                <a:schemeClr val="accent2"/>
              </a:buClr>
              <a:defRPr/>
            </a:pPr>
            <a:endParaRPr lang="fr-FR" sz="13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467DA1F8-739C-0A53-B304-9C4C25038CA2}"/>
              </a:ext>
            </a:extLst>
          </p:cNvPr>
          <p:cNvSpPr/>
          <p:nvPr/>
        </p:nvSpPr>
        <p:spPr>
          <a:xfrm rot="21347790">
            <a:off x="993775" y="2006600"/>
            <a:ext cx="10093325" cy="3314700"/>
          </a:xfrm>
          <a:prstGeom prst="roundRect">
            <a:avLst/>
          </a:prstGeom>
          <a:solidFill>
            <a:srgbClr val="38B1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2225" algn="ctr">
              <a:buClr>
                <a:schemeClr val="accent2"/>
              </a:buClr>
              <a:defRPr/>
            </a:pPr>
            <a:r>
              <a:rPr lang="fr-FR" sz="10500" b="1" dirty="0">
                <a:solidFill>
                  <a:schemeClr val="bg1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Le circuit monétaire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C6FE2FF3-84A8-6A74-9183-F92FD53D7EB5}"/>
              </a:ext>
            </a:extLst>
          </p:cNvPr>
          <p:cNvSpPr/>
          <p:nvPr/>
        </p:nvSpPr>
        <p:spPr>
          <a:xfrm rot="205206">
            <a:off x="7599363" y="1409700"/>
            <a:ext cx="2625725" cy="617538"/>
          </a:xfrm>
          <a:prstGeom prst="roundRect">
            <a:avLst/>
          </a:prstGeom>
          <a:solidFill>
            <a:srgbClr val="F7921D"/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3600" dirty="0">
                <a:latin typeface="Arial Rounded MT Bold" panose="020F0704030504030204" pitchFamily="34" charset="77"/>
              </a:rPr>
              <a:t>La banque</a:t>
            </a:r>
          </a:p>
        </p:txBody>
      </p:sp>
    </p:spTree>
  </p:cSld>
  <p:clrMapOvr>
    <a:masterClrMapping/>
  </p:clrMapOvr>
  <p:transition spd="med">
    <p:pull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Image 8">
            <a:extLst>
              <a:ext uri="{FF2B5EF4-FFF2-40B4-BE49-F238E27FC236}">
                <a16:creationId xmlns:a16="http://schemas.microsoft.com/office/drawing/2014/main" id="{01240F10-45BB-8615-0CA5-080CE79C4C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7925" y="4949825"/>
            <a:ext cx="78263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38" name="Image 2">
            <a:extLst>
              <a:ext uri="{FF2B5EF4-FFF2-40B4-BE49-F238E27FC236}">
                <a16:creationId xmlns:a16="http://schemas.microsoft.com/office/drawing/2014/main" id="{07C33A0D-F239-5671-EFAE-7C5B9BC6A0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0338" y="928688"/>
            <a:ext cx="1308100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39" name="Image 6">
            <a:extLst>
              <a:ext uri="{FF2B5EF4-FFF2-40B4-BE49-F238E27FC236}">
                <a16:creationId xmlns:a16="http://schemas.microsoft.com/office/drawing/2014/main" id="{8F66CA9D-4830-7D15-81CA-5974CE20FC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6950" y="5292725"/>
            <a:ext cx="1233488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E8704071-C583-9996-6A9B-5145751001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71125" y="5734050"/>
            <a:ext cx="6699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400">
                <a:latin typeface="Segoe UI" panose="020B0502040204020203" pitchFamily="34" charset="0"/>
                <a:cs typeface="Segoe UI" panose="020B0502040204020203" pitchFamily="34" charset="0"/>
              </a:rPr>
              <a:t> + </a:t>
            </a:r>
            <a:r>
              <a:rPr lang="fr-FR" altLang="fr-FR" sz="2400">
                <a:solidFill>
                  <a:srgbClr val="92D05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</a:t>
            </a:r>
          </a:p>
        </p:txBody>
      </p:sp>
      <p:sp>
        <p:nvSpPr>
          <p:cNvPr id="100357" name="ZoneTexte 6">
            <a:extLst>
              <a:ext uri="{FF2B5EF4-FFF2-40B4-BE49-F238E27FC236}">
                <a16:creationId xmlns:a16="http://schemas.microsoft.com/office/drawing/2014/main" id="{9F701356-EABE-DE05-A91A-208178EA53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83575" y="5830888"/>
            <a:ext cx="365125" cy="3079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fr-FR" altLang="fr-FR" sz="1400" dirty="0">
                <a:cs typeface="Arial" panose="020B0604020202020204" pitchFamily="34" charset="0"/>
              </a:rPr>
              <a:t>●</a:t>
            </a:r>
            <a:endParaRPr lang="fr-FR" altLang="fr-FR" sz="26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100359" name="ZoneTexte 8">
            <a:extLst>
              <a:ext uri="{FF2B5EF4-FFF2-40B4-BE49-F238E27FC236}">
                <a16:creationId xmlns:a16="http://schemas.microsoft.com/office/drawing/2014/main" id="{A8212D08-EB6E-004D-3BEB-58CA56C5C5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35638" y="2166938"/>
            <a:ext cx="363537" cy="3079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fr-FR" altLang="fr-FR" sz="1400" dirty="0">
                <a:latin typeface="+mj-lt"/>
                <a:cs typeface="Arial" panose="020B0604020202020204" pitchFamily="34" charset="0"/>
              </a:rPr>
              <a:t>●</a:t>
            </a:r>
          </a:p>
        </p:txBody>
      </p:sp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175E3A2C-DB14-C0FB-001A-9619A46CA49A}"/>
              </a:ext>
            </a:extLst>
          </p:cNvPr>
          <p:cNvCxnSpPr/>
          <p:nvPr/>
        </p:nvCxnSpPr>
        <p:spPr>
          <a:xfrm>
            <a:off x="3581400" y="5943600"/>
            <a:ext cx="4711700" cy="23813"/>
          </a:xfrm>
          <a:prstGeom prst="straightConnector1">
            <a:avLst/>
          </a:prstGeom>
          <a:ln w="31750">
            <a:solidFill>
              <a:schemeClr val="tx1"/>
            </a:solidFill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id="{BAFD3A98-1A6A-9974-6B13-4839E597D5AB}"/>
              </a:ext>
            </a:extLst>
          </p:cNvPr>
          <p:cNvCxnSpPr/>
          <p:nvPr/>
        </p:nvCxnSpPr>
        <p:spPr>
          <a:xfrm rot="10800000">
            <a:off x="3581400" y="6059488"/>
            <a:ext cx="4711700" cy="1587"/>
          </a:xfrm>
          <a:prstGeom prst="straightConnector1">
            <a:avLst/>
          </a:prstGeom>
          <a:ln w="31750">
            <a:solidFill>
              <a:schemeClr val="tx1"/>
            </a:solidFill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avec flèche 15">
            <a:extLst>
              <a:ext uri="{FF2B5EF4-FFF2-40B4-BE49-F238E27FC236}">
                <a16:creationId xmlns:a16="http://schemas.microsoft.com/office/drawing/2014/main" id="{F216CB6D-F35B-2158-9F60-98972F498645}"/>
              </a:ext>
            </a:extLst>
          </p:cNvPr>
          <p:cNvCxnSpPr/>
          <p:nvPr/>
        </p:nvCxnSpPr>
        <p:spPr>
          <a:xfrm rot="16200000" flipH="1">
            <a:off x="5517356" y="3017044"/>
            <a:ext cx="3389313" cy="2232025"/>
          </a:xfrm>
          <a:prstGeom prst="straightConnector1">
            <a:avLst/>
          </a:prstGeom>
          <a:ln w="31750">
            <a:solidFill>
              <a:schemeClr val="tx1"/>
            </a:solidFill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avec flèche 20">
            <a:extLst>
              <a:ext uri="{FF2B5EF4-FFF2-40B4-BE49-F238E27FC236}">
                <a16:creationId xmlns:a16="http://schemas.microsoft.com/office/drawing/2014/main" id="{2C206296-532E-A028-ECDF-B1CBCC514B28}"/>
              </a:ext>
            </a:extLst>
          </p:cNvPr>
          <p:cNvCxnSpPr/>
          <p:nvPr/>
        </p:nvCxnSpPr>
        <p:spPr>
          <a:xfrm rot="5400000" flipH="1" flipV="1">
            <a:off x="2954338" y="3017837"/>
            <a:ext cx="3352800" cy="2193925"/>
          </a:xfrm>
          <a:prstGeom prst="straightConnector1">
            <a:avLst/>
          </a:prstGeom>
          <a:ln w="31750">
            <a:solidFill>
              <a:schemeClr val="tx1"/>
            </a:solidFill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ZoneTexte 32">
            <a:extLst>
              <a:ext uri="{FF2B5EF4-FFF2-40B4-BE49-F238E27FC236}">
                <a16:creationId xmlns:a16="http://schemas.microsoft.com/office/drawing/2014/main" id="{027E6E5C-2676-8BEA-C69F-E71E27E9BA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02513" y="3898900"/>
            <a:ext cx="344487" cy="4619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fr-FR" altLang="fr-FR" sz="2400">
                <a:solidFill>
                  <a:schemeClr val="accent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C993DE31-A732-E386-0B8E-3BFEA52B27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88038" y="5480050"/>
            <a:ext cx="3762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400">
                <a:solidFill>
                  <a:srgbClr val="92D05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95E5D808-7CEE-11BD-D8E7-53ECB81DF6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94350" y="6008688"/>
            <a:ext cx="4714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40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D3D9AE9E-CF6E-501B-0962-E64692BB72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23475" y="5734050"/>
            <a:ext cx="5603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400">
                <a:solidFill>
                  <a:srgbClr val="92D05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CI </a:t>
            </a:r>
          </a:p>
        </p:txBody>
      </p:sp>
      <p:sp>
        <p:nvSpPr>
          <p:cNvPr id="27" name="Arc 26">
            <a:extLst>
              <a:ext uri="{FF2B5EF4-FFF2-40B4-BE49-F238E27FC236}">
                <a16:creationId xmlns:a16="http://schemas.microsoft.com/office/drawing/2014/main" id="{7D83D9E6-18C0-4E77-2006-A48266EB4ABF}"/>
              </a:ext>
            </a:extLst>
          </p:cNvPr>
          <p:cNvSpPr/>
          <p:nvPr/>
        </p:nvSpPr>
        <p:spPr>
          <a:xfrm rot="16200000">
            <a:off x="8462169" y="5123657"/>
            <a:ext cx="1562100" cy="1611312"/>
          </a:xfrm>
          <a:prstGeom prst="arc">
            <a:avLst>
              <a:gd name="adj1" fmla="val 17156629"/>
              <a:gd name="adj2" fmla="val 15224543"/>
            </a:avLst>
          </a:prstGeom>
          <a:ln w="31750">
            <a:solidFill>
              <a:schemeClr val="tx1"/>
            </a:solidFill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fr-FR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2684ECA4-8302-B91B-21C5-9953E0BC12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2413" y="3898900"/>
            <a:ext cx="357187" cy="4619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fr-FR" altLang="fr-FR" sz="2400">
                <a:solidFill>
                  <a:schemeClr val="accent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A76643E1-0ABE-EF91-4884-0E9051AD43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27725" y="6008688"/>
            <a:ext cx="687388" cy="4619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fr-FR" altLang="fr-FR" sz="2400" dirty="0">
                <a:latin typeface="Segoe UI" panose="020B0502040204020203" pitchFamily="34" charset="0"/>
                <a:cs typeface="Segoe UI" panose="020B0502040204020203" pitchFamily="34" charset="0"/>
              </a:rPr>
              <a:t>+</a:t>
            </a:r>
            <a:r>
              <a:rPr lang="fr-FR" altLang="fr-FR" sz="2400" dirty="0">
                <a:solidFill>
                  <a:schemeClr val="accent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R</a:t>
            </a:r>
          </a:p>
        </p:txBody>
      </p:sp>
      <p:sp>
        <p:nvSpPr>
          <p:cNvPr id="65554" name="ZoneTexte 22">
            <a:extLst>
              <a:ext uri="{FF2B5EF4-FFF2-40B4-BE49-F238E27FC236}">
                <a16:creationId xmlns:a16="http://schemas.microsoft.com/office/drawing/2014/main" id="{3B2F5C9B-FDE1-8BB5-32C3-629693B8B4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80613" y="6686550"/>
            <a:ext cx="1820862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900">
                <a:latin typeface="Segoe UI" panose="020B0502040204020203" pitchFamily="34" charset="0"/>
                <a:cs typeface="Segoe UI" panose="020B0502040204020203" pitchFamily="34" charset="0"/>
              </a:rPr>
              <a:t>Source : Poulon, F., 2011</a:t>
            </a:r>
          </a:p>
        </p:txBody>
      </p:sp>
      <p:pic>
        <p:nvPicPr>
          <p:cNvPr id="65555" name="Image 4">
            <a:extLst>
              <a:ext uri="{FF2B5EF4-FFF2-40B4-BE49-F238E27FC236}">
                <a16:creationId xmlns:a16="http://schemas.microsoft.com/office/drawing/2014/main" id="{BF6E00F1-E292-B77B-1614-DE08D08813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3588" y="5064125"/>
            <a:ext cx="1311275" cy="156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56" name="Image 4" descr="Une image contenant texte, Police, capture d’écran, ligne&#10;&#10;Le contenu généré par l’IA peut être incorrect.">
            <a:extLst>
              <a:ext uri="{FF2B5EF4-FFF2-40B4-BE49-F238E27FC236}">
                <a16:creationId xmlns:a16="http://schemas.microsoft.com/office/drawing/2014/main" id="{94AC8CF4-FE97-48C4-5A8A-F3B177BD25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3275" y="1244600"/>
            <a:ext cx="416242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0358" name="ZoneTexte 7">
            <a:extLst>
              <a:ext uri="{FF2B5EF4-FFF2-40B4-BE49-F238E27FC236}">
                <a16:creationId xmlns:a16="http://schemas.microsoft.com/office/drawing/2014/main" id="{A1C32FDB-AD37-CBBD-17B1-EE6310AA09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7538" y="5830888"/>
            <a:ext cx="363537" cy="3079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fr-FR" altLang="fr-FR" sz="1400" dirty="0">
                <a:cs typeface="Arial" panose="020B0604020202020204" pitchFamily="34" charset="0"/>
              </a:rPr>
              <a:t>●</a:t>
            </a:r>
            <a:endParaRPr lang="fr-FR" altLang="fr-FR" sz="26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65558" name="Titre 1">
            <a:extLst>
              <a:ext uri="{FF2B5EF4-FFF2-40B4-BE49-F238E27FC236}">
                <a16:creationId xmlns:a16="http://schemas.microsoft.com/office/drawing/2014/main" id="{0C758665-703C-379E-0A9E-7B113E95F8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13970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r-CH" altLang="fr-FR" sz="4400" b="1">
                <a:latin typeface="Georgia" panose="02040502050405020303" pitchFamily="18" charset="0"/>
                <a:cs typeface="Segoe UI" panose="020B0502040204020203" pitchFamily="34" charset="0"/>
              </a:rPr>
              <a:t>Le </a:t>
            </a:r>
            <a:r>
              <a:rPr lang="fr-CH" altLang="fr-FR" sz="4400" b="1">
                <a:solidFill>
                  <a:srgbClr val="009DA4"/>
                </a:solidFill>
                <a:latin typeface="Georgia" panose="02040502050405020303" pitchFamily="18" charset="0"/>
                <a:cs typeface="Segoe UI" panose="020B0502040204020203" pitchFamily="34" charset="0"/>
              </a:rPr>
              <a:t>circuit monétaire</a:t>
            </a:r>
            <a:endParaRPr lang="fr-CH" altLang="fr-FR" sz="4400" b="1">
              <a:latin typeface="Georgia" panose="02040502050405020303" pitchFamily="18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3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1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9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3" grpId="0"/>
      <p:bldP spid="35" grpId="0"/>
      <p:bldP spid="36" grpId="0"/>
      <p:bldP spid="38" grpId="0"/>
      <p:bldP spid="39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E753115B-35FE-78FE-0E87-BB99C2D83C35}"/>
              </a:ext>
            </a:extLst>
          </p:cNvPr>
          <p:cNvSpPr/>
          <p:nvPr/>
        </p:nvSpPr>
        <p:spPr>
          <a:xfrm rot="21347790">
            <a:off x="569913" y="5259388"/>
            <a:ext cx="3119437" cy="1206500"/>
          </a:xfrm>
          <a:prstGeom prst="roundRect">
            <a:avLst/>
          </a:prstGeom>
          <a:solidFill>
            <a:srgbClr val="F7921D"/>
          </a:solidFill>
          <a:ln>
            <a:solidFill>
              <a:srgbClr val="F7921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2225" algn="ctr">
              <a:buClr>
                <a:schemeClr val="accent2"/>
              </a:buClr>
              <a:defRPr/>
            </a:pPr>
            <a:endParaRPr lang="fr-FR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D710DFDF-1EB2-8F3E-812A-0EB0A99504E1}"/>
              </a:ext>
            </a:extLst>
          </p:cNvPr>
          <p:cNvSpPr/>
          <p:nvPr/>
        </p:nvSpPr>
        <p:spPr>
          <a:xfrm rot="21347790">
            <a:off x="617538" y="5202238"/>
            <a:ext cx="3125787" cy="1206500"/>
          </a:xfrm>
          <a:prstGeom prst="roundRect">
            <a:avLst/>
          </a:prstGeom>
          <a:solidFill>
            <a:srgbClr val="38B1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2225" algn="ctr">
              <a:buClr>
                <a:schemeClr val="accent2"/>
              </a:buClr>
              <a:defRPr/>
            </a:pPr>
            <a:r>
              <a:rPr lang="fr-FR" sz="3200" b="1" dirty="0">
                <a:solidFill>
                  <a:schemeClr val="bg1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La monnaie</a:t>
            </a:r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3889F9BB-0CF8-D1A7-5870-611BAEE379E4}"/>
              </a:ext>
            </a:extLst>
          </p:cNvPr>
          <p:cNvSpPr/>
          <p:nvPr/>
        </p:nvSpPr>
        <p:spPr>
          <a:xfrm rot="201548">
            <a:off x="4183063" y="5181600"/>
            <a:ext cx="3368675" cy="1238250"/>
          </a:xfrm>
          <a:prstGeom prst="roundRect">
            <a:avLst/>
          </a:prstGeom>
          <a:solidFill>
            <a:srgbClr val="F7921D"/>
          </a:solidFill>
          <a:ln>
            <a:solidFill>
              <a:srgbClr val="F7921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2225" algn="ctr">
              <a:buClr>
                <a:schemeClr val="accent2"/>
              </a:buClr>
              <a:defRPr/>
            </a:pPr>
            <a:endParaRPr lang="fr-FR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638C1095-1B48-95C8-5702-16FB0CC17840}"/>
              </a:ext>
            </a:extLst>
          </p:cNvPr>
          <p:cNvSpPr/>
          <p:nvPr/>
        </p:nvSpPr>
        <p:spPr>
          <a:xfrm rot="201548">
            <a:off x="4240213" y="5124450"/>
            <a:ext cx="3368675" cy="1238250"/>
          </a:xfrm>
          <a:prstGeom prst="roundRect">
            <a:avLst/>
          </a:prstGeom>
          <a:solidFill>
            <a:srgbClr val="38B1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2225" algn="ctr">
              <a:buClr>
                <a:schemeClr val="accent2"/>
              </a:buClr>
              <a:defRPr/>
            </a:pPr>
            <a:r>
              <a:rPr lang="fr-FR" sz="3200" b="1" dirty="0">
                <a:solidFill>
                  <a:schemeClr val="bg1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Le système bancaire</a:t>
            </a:r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4A2A1B5C-826B-C433-0C58-080D9A884F38}"/>
              </a:ext>
            </a:extLst>
          </p:cNvPr>
          <p:cNvSpPr/>
          <p:nvPr/>
        </p:nvSpPr>
        <p:spPr>
          <a:xfrm rot="21347790">
            <a:off x="8064500" y="5157788"/>
            <a:ext cx="3552825" cy="1292225"/>
          </a:xfrm>
          <a:prstGeom prst="roundRect">
            <a:avLst/>
          </a:prstGeom>
          <a:solidFill>
            <a:srgbClr val="F7921D"/>
          </a:solidFill>
          <a:ln>
            <a:solidFill>
              <a:srgbClr val="F7921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2225" algn="ctr">
              <a:buClr>
                <a:schemeClr val="accent2"/>
              </a:buClr>
              <a:defRPr/>
            </a:pPr>
            <a:endParaRPr lang="fr-FR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91EBA4B6-8945-EC9A-EB6A-97A866D3928C}"/>
              </a:ext>
            </a:extLst>
          </p:cNvPr>
          <p:cNvSpPr/>
          <p:nvPr/>
        </p:nvSpPr>
        <p:spPr>
          <a:xfrm rot="21347790">
            <a:off x="8121650" y="5100638"/>
            <a:ext cx="3552825" cy="1292225"/>
          </a:xfrm>
          <a:prstGeom prst="roundRect">
            <a:avLst/>
          </a:prstGeom>
          <a:solidFill>
            <a:srgbClr val="38B1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2225" algn="ctr">
              <a:buClr>
                <a:schemeClr val="accent2"/>
              </a:buClr>
              <a:defRPr/>
            </a:pPr>
            <a:r>
              <a:rPr lang="fr-FR" sz="3200" b="1" dirty="0">
                <a:solidFill>
                  <a:schemeClr val="bg1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Le circuit monétaire</a:t>
            </a:r>
          </a:p>
        </p:txBody>
      </p:sp>
      <p:pic>
        <p:nvPicPr>
          <p:cNvPr id="19463" name="Image 1" descr="Une image contenant horloge, intérieur&#10;&#10;Le contenu généré par l’IA peut être incorrect.">
            <a:extLst>
              <a:ext uri="{FF2B5EF4-FFF2-40B4-BE49-F238E27FC236}">
                <a16:creationId xmlns:a16="http://schemas.microsoft.com/office/drawing/2014/main" id="{B2804200-077B-AFEC-14F9-90C63DC29F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4525" y="1624013"/>
            <a:ext cx="3054350" cy="305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4" name="Titre 1">
            <a:extLst>
              <a:ext uri="{FF2B5EF4-FFF2-40B4-BE49-F238E27FC236}">
                <a16:creationId xmlns:a16="http://schemas.microsoft.com/office/drawing/2014/main" id="{4F2C3BAF-FF6B-6AB0-6FA2-F57BFC175471}"/>
              </a:ext>
            </a:extLst>
          </p:cNvPr>
          <p:cNvSpPr txBox="1">
            <a:spLocks/>
          </p:cNvSpPr>
          <p:nvPr/>
        </p:nvSpPr>
        <p:spPr bwMode="auto">
          <a:xfrm>
            <a:off x="1866900" y="13176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7200" b="1">
                <a:latin typeface="Georgia" panose="02040502050405020303" pitchFamily="18" charset="0"/>
                <a:ea typeface="Calibri Light" panose="020F0302020204030204" pitchFamily="34" charset="0"/>
                <a:cs typeface="Segoe UI" panose="020B0502040204020203" pitchFamily="34" charset="0"/>
              </a:rPr>
              <a:t>La </a:t>
            </a:r>
            <a:r>
              <a:rPr lang="fr-FR" altLang="fr-FR" sz="7200" b="1">
                <a:solidFill>
                  <a:srgbClr val="009DA4"/>
                </a:solidFill>
                <a:latin typeface="Georgia" panose="02040502050405020303" pitchFamily="18" charset="0"/>
                <a:ea typeface="Calibri Light" panose="020F0302020204030204" pitchFamily="34" charset="0"/>
                <a:cs typeface="Segoe UI" panose="020B0502040204020203" pitchFamily="34" charset="0"/>
              </a:rPr>
              <a:t>banque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DA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 : coins arrondis 1">
            <a:extLst>
              <a:ext uri="{FF2B5EF4-FFF2-40B4-BE49-F238E27FC236}">
                <a16:creationId xmlns:a16="http://schemas.microsoft.com/office/drawing/2014/main" id="{7227D393-F35F-51BD-2B49-D501DFD4D533}"/>
              </a:ext>
            </a:extLst>
          </p:cNvPr>
          <p:cNvSpPr/>
          <p:nvPr/>
        </p:nvSpPr>
        <p:spPr>
          <a:xfrm rot="21347790">
            <a:off x="1250950" y="2470150"/>
            <a:ext cx="9463088" cy="2501900"/>
          </a:xfrm>
          <a:prstGeom prst="roundRect">
            <a:avLst/>
          </a:prstGeom>
          <a:solidFill>
            <a:srgbClr val="F7921D"/>
          </a:solidFill>
          <a:ln>
            <a:solidFill>
              <a:srgbClr val="F7921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2225" algn="ctr">
              <a:buClr>
                <a:schemeClr val="accent2"/>
              </a:buClr>
              <a:defRPr/>
            </a:pPr>
            <a:endParaRPr lang="fr-FR" sz="13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FD4FA457-A733-B9E4-A29F-900AB7AA3418}"/>
              </a:ext>
            </a:extLst>
          </p:cNvPr>
          <p:cNvSpPr/>
          <p:nvPr/>
        </p:nvSpPr>
        <p:spPr>
          <a:xfrm rot="21347790">
            <a:off x="1296988" y="2413000"/>
            <a:ext cx="9486900" cy="2501900"/>
          </a:xfrm>
          <a:prstGeom prst="roundRect">
            <a:avLst/>
          </a:prstGeom>
          <a:solidFill>
            <a:srgbClr val="38B1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2225" algn="ctr">
              <a:buClr>
                <a:schemeClr val="accent2"/>
              </a:buClr>
              <a:defRPr/>
            </a:pPr>
            <a:r>
              <a:rPr lang="fr-FR" sz="10500" b="1" dirty="0">
                <a:solidFill>
                  <a:schemeClr val="bg1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La monnaie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41CEBB78-B0F7-8D44-75BB-ECF99BD51564}"/>
              </a:ext>
            </a:extLst>
          </p:cNvPr>
          <p:cNvSpPr/>
          <p:nvPr/>
        </p:nvSpPr>
        <p:spPr>
          <a:xfrm rot="205206">
            <a:off x="7353300" y="1817688"/>
            <a:ext cx="2625725" cy="619125"/>
          </a:xfrm>
          <a:prstGeom prst="roundRect">
            <a:avLst/>
          </a:prstGeom>
          <a:solidFill>
            <a:srgbClr val="F7921D"/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3600" dirty="0">
                <a:latin typeface="Arial Rounded MT Bold" panose="020F0704030504030204" pitchFamily="34" charset="77"/>
              </a:rPr>
              <a:t>La banque</a:t>
            </a:r>
          </a:p>
        </p:txBody>
      </p:sp>
    </p:spTree>
  </p:cSld>
  <p:clrMapOvr>
    <a:masterClrMapping/>
  </p:clrMapOvr>
  <p:transition spd="med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re 1">
            <a:extLst>
              <a:ext uri="{FF2B5EF4-FFF2-40B4-BE49-F238E27FC236}">
                <a16:creationId xmlns:a16="http://schemas.microsoft.com/office/drawing/2014/main" id="{6FD16B9D-C3E0-9942-0BE5-7728C38AD3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altLang="fr-FR" b="1">
                <a:latin typeface="Georgia" panose="02040502050405020303" pitchFamily="18" charset="0"/>
              </a:rPr>
              <a:t>Qu’est-ce que la </a:t>
            </a:r>
            <a:r>
              <a:rPr lang="fr-CH" altLang="fr-FR" b="1">
                <a:solidFill>
                  <a:srgbClr val="009DA4"/>
                </a:solidFill>
                <a:latin typeface="Georgia" panose="02040502050405020303" pitchFamily="18" charset="0"/>
              </a:rPr>
              <a:t>monnaie</a:t>
            </a:r>
            <a:r>
              <a:rPr lang="fr-CH" altLang="fr-FR" b="1">
                <a:latin typeface="Georgia" panose="02040502050405020303" pitchFamily="18" charset="0"/>
              </a:rPr>
              <a:t> ?</a:t>
            </a:r>
          </a:p>
        </p:txBody>
      </p:sp>
      <p:sp>
        <p:nvSpPr>
          <p:cNvPr id="21506" name="Espace réservé du contenu 2">
            <a:extLst>
              <a:ext uri="{FF2B5EF4-FFF2-40B4-BE49-F238E27FC236}">
                <a16:creationId xmlns:a16="http://schemas.microsoft.com/office/drawing/2014/main" id="{E71B5AC9-6184-7A1B-5A75-D11BB361BF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1219200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fr-CH" altLang="fr-FR" sz="2800">
                <a:latin typeface="Segoe UI" panose="020B0502040204020203" pitchFamily="34" charset="0"/>
                <a:cs typeface="Segoe UI" panose="020B0502040204020203" pitchFamily="34" charset="0"/>
              </a:rPr>
              <a:t>Les économistes peinent à s’accorder sur une </a:t>
            </a:r>
            <a:r>
              <a:rPr lang="fr-CH" altLang="fr-FR" sz="2800" b="1">
                <a:latin typeface="Segoe UI" panose="020B0502040204020203" pitchFamily="34" charset="0"/>
                <a:cs typeface="Segoe UI" panose="020B0502040204020203" pitchFamily="34" charset="0"/>
              </a:rPr>
              <a:t>définition</a:t>
            </a:r>
            <a:r>
              <a:rPr lang="fr-CH" altLang="fr-FR" sz="2800">
                <a:latin typeface="Segoe UI" panose="020B0502040204020203" pitchFamily="34" charset="0"/>
                <a:cs typeface="Segoe UI" panose="020B0502040204020203" pitchFamily="34" charset="0"/>
              </a:rPr>
              <a:t> de la monnaie qui fasse l’unanimité. </a:t>
            </a:r>
          </a:p>
        </p:txBody>
      </p:sp>
      <p:sp>
        <p:nvSpPr>
          <p:cNvPr id="10244" name="ZoneTexte 3">
            <a:extLst>
              <a:ext uri="{FF2B5EF4-FFF2-40B4-BE49-F238E27FC236}">
                <a16:creationId xmlns:a16="http://schemas.microsoft.com/office/drawing/2014/main" id="{1614206B-C204-2367-0194-765B7DBE43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77925" y="3943350"/>
            <a:ext cx="2657475" cy="209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CH" altLang="fr-FR" sz="2600">
                <a:latin typeface="Segoe UI" panose="020B0502040204020203" pitchFamily="34" charset="0"/>
                <a:cs typeface="Segoe UI" panose="020B0502040204020203" pitchFamily="34" charset="0"/>
              </a:rPr>
              <a:t>Certains ont proposé de la définir en se limitant à ses </a:t>
            </a:r>
            <a:r>
              <a:rPr lang="fr-CH" altLang="fr-FR" sz="2600" b="1">
                <a:latin typeface="Segoe UI" panose="020B0502040204020203" pitchFamily="34" charset="0"/>
                <a:cs typeface="Segoe UI" panose="020B0502040204020203" pitchFamily="34" charset="0"/>
              </a:rPr>
              <a:t>fonctions</a:t>
            </a:r>
            <a:r>
              <a:rPr lang="fr-CH" altLang="fr-FR" sz="2600">
                <a:latin typeface="Segoe UI" panose="020B0502040204020203" pitchFamily="34" charset="0"/>
                <a:cs typeface="Segoe UI" panose="020B0502040204020203" pitchFamily="34" charset="0"/>
              </a:rPr>
              <a:t>,…</a:t>
            </a:r>
          </a:p>
        </p:txBody>
      </p:sp>
      <p:sp>
        <p:nvSpPr>
          <p:cNvPr id="10245" name="ZoneTexte 4">
            <a:extLst>
              <a:ext uri="{FF2B5EF4-FFF2-40B4-BE49-F238E27FC236}">
                <a16:creationId xmlns:a16="http://schemas.microsoft.com/office/drawing/2014/main" id="{47ACA727-0AF5-C8EE-41B2-63A80D6A9D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64075" y="3908425"/>
            <a:ext cx="3057525" cy="209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CH" altLang="fr-FR" sz="2600">
                <a:latin typeface="Segoe UI" panose="020B0502040204020203" pitchFamily="34" charset="0"/>
                <a:cs typeface="Segoe UI" panose="020B0502040204020203" pitchFamily="34" charset="0"/>
              </a:rPr>
              <a:t>…d’autres en parcourant les diverses </a:t>
            </a:r>
            <a:r>
              <a:rPr lang="fr-CH" altLang="fr-FR" sz="2600" b="1">
                <a:latin typeface="Segoe UI" panose="020B0502040204020203" pitchFamily="34" charset="0"/>
                <a:cs typeface="Segoe UI" panose="020B0502040204020203" pitchFamily="34" charset="0"/>
              </a:rPr>
              <a:t>formes</a:t>
            </a:r>
            <a:r>
              <a:rPr lang="fr-CH" altLang="fr-FR" sz="2600">
                <a:latin typeface="Segoe UI" panose="020B0502040204020203" pitchFamily="34" charset="0"/>
                <a:cs typeface="Segoe UI" panose="020B0502040204020203" pitchFamily="34" charset="0"/>
              </a:rPr>
              <a:t> qu’elle a revêtue à travers l’histoire,…</a:t>
            </a:r>
          </a:p>
        </p:txBody>
      </p:sp>
      <p:sp>
        <p:nvSpPr>
          <p:cNvPr id="10246" name="ZoneTexte 5">
            <a:extLst>
              <a:ext uri="{FF2B5EF4-FFF2-40B4-BE49-F238E27FC236}">
                <a16:creationId xmlns:a16="http://schemas.microsoft.com/office/drawing/2014/main" id="{C30E058A-301D-7957-90F1-60AAE777CB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56600" y="3883025"/>
            <a:ext cx="3190875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CH" altLang="fr-FR" sz="2600">
                <a:latin typeface="Segoe UI" panose="020B0502040204020203" pitchFamily="34" charset="0"/>
                <a:cs typeface="Segoe UI" panose="020B0502040204020203" pitchFamily="34" charset="0"/>
              </a:rPr>
              <a:t>…d’autres encore en délimitant divers </a:t>
            </a:r>
            <a:r>
              <a:rPr lang="fr-CH" altLang="fr-FR" sz="2600" b="1">
                <a:latin typeface="Segoe UI" panose="020B0502040204020203" pitchFamily="34" charset="0"/>
                <a:cs typeface="Segoe UI" panose="020B0502040204020203" pitchFamily="34" charset="0"/>
              </a:rPr>
              <a:t>agrégats</a:t>
            </a:r>
            <a:r>
              <a:rPr lang="fr-CH" altLang="fr-FR" sz="260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fr-CH" altLang="fr-FR" sz="2600" b="1">
                <a:latin typeface="Segoe UI" panose="020B0502040204020203" pitchFamily="34" charset="0"/>
                <a:cs typeface="Segoe UI" panose="020B0502040204020203" pitchFamily="34" charset="0"/>
              </a:rPr>
              <a:t>monétaires</a:t>
            </a:r>
            <a:r>
              <a:rPr lang="fr-CH" altLang="fr-FR" sz="2600">
                <a:latin typeface="Segoe UI" panose="020B0502040204020203" pitchFamily="34" charset="0"/>
                <a:cs typeface="Segoe UI" panose="020B0502040204020203" pitchFamily="34" charset="0"/>
              </a:rPr>
              <a:t> servant effectivement pour les paiements. </a:t>
            </a:r>
          </a:p>
        </p:txBody>
      </p:sp>
      <p:sp>
        <p:nvSpPr>
          <p:cNvPr id="10247" name="ZoneTexte 6">
            <a:extLst>
              <a:ext uri="{FF2B5EF4-FFF2-40B4-BE49-F238E27FC236}">
                <a16:creationId xmlns:a16="http://schemas.microsoft.com/office/drawing/2014/main" id="{BFB4AFEB-AC00-06FD-DF21-939E2AEC0F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838" y="2901950"/>
            <a:ext cx="305752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r-CH" altLang="fr-FR" sz="2800" b="1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Une définition fonctionnelle</a:t>
            </a:r>
          </a:p>
        </p:txBody>
      </p:sp>
      <p:sp>
        <p:nvSpPr>
          <p:cNvPr id="10248" name="ZoneTexte 7">
            <a:extLst>
              <a:ext uri="{FF2B5EF4-FFF2-40B4-BE49-F238E27FC236}">
                <a16:creationId xmlns:a16="http://schemas.microsoft.com/office/drawing/2014/main" id="{7D67278E-2D15-ACB3-22D7-79CF73C9DF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86275" y="2901950"/>
            <a:ext cx="305752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r-CH" altLang="fr-FR" sz="2800" b="1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Une définition historique</a:t>
            </a:r>
          </a:p>
        </p:txBody>
      </p:sp>
      <p:sp>
        <p:nvSpPr>
          <p:cNvPr id="10249" name="ZoneTexte 8">
            <a:extLst>
              <a:ext uri="{FF2B5EF4-FFF2-40B4-BE49-F238E27FC236}">
                <a16:creationId xmlns:a16="http://schemas.microsoft.com/office/drawing/2014/main" id="{E3B76E66-6CC0-B415-B00C-3F1005E9E4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50238" y="2874963"/>
            <a:ext cx="3057525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r-CH" altLang="fr-FR" sz="2800" b="1">
                <a:solidFill>
                  <a:srgbClr val="009D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Une définition empirique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5" grpId="0"/>
      <p:bldP spid="10246" grpId="0"/>
      <p:bldP spid="10247" grpId="0"/>
      <p:bldP spid="10248" grpId="0"/>
      <p:bldP spid="1024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re 1">
            <a:extLst>
              <a:ext uri="{FF2B5EF4-FFF2-40B4-BE49-F238E27FC236}">
                <a16:creationId xmlns:a16="http://schemas.microsoft.com/office/drawing/2014/main" id="{EEEE8DD9-1AF9-682E-F583-FF58A12724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12713"/>
            <a:ext cx="10972800" cy="1143000"/>
          </a:xfrm>
        </p:spPr>
        <p:txBody>
          <a:bodyPr/>
          <a:lstStyle/>
          <a:p>
            <a:r>
              <a:rPr lang="fr-CH" altLang="fr-FR" b="1">
                <a:latin typeface="Georgia" panose="02040502050405020303" pitchFamily="18" charset="0"/>
              </a:rPr>
              <a:t>Les limites du </a:t>
            </a:r>
            <a:r>
              <a:rPr lang="fr-CH" altLang="fr-FR" b="1">
                <a:solidFill>
                  <a:srgbClr val="009DA4"/>
                </a:solidFill>
                <a:latin typeface="Georgia" panose="02040502050405020303" pitchFamily="18" charset="0"/>
              </a:rPr>
              <a:t>troc</a:t>
            </a:r>
            <a:endParaRPr lang="fr-CH" altLang="fr-FR"/>
          </a:p>
        </p:txBody>
      </p:sp>
      <p:pic>
        <p:nvPicPr>
          <p:cNvPr id="22530" name="Image 4" descr="Une image contenant texte&#10;&#10;Le contenu généré par l’IA peut être incorrect.">
            <a:extLst>
              <a:ext uri="{FF2B5EF4-FFF2-40B4-BE49-F238E27FC236}">
                <a16:creationId xmlns:a16="http://schemas.microsoft.com/office/drawing/2014/main" id="{64687F3C-BED4-E737-8832-53988CD653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3950"/>
            <a:ext cx="12058650" cy="549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re 1">
            <a:extLst>
              <a:ext uri="{FF2B5EF4-FFF2-40B4-BE49-F238E27FC236}">
                <a16:creationId xmlns:a16="http://schemas.microsoft.com/office/drawing/2014/main" id="{F3E9D8AA-6FAE-E70B-D786-B4F351ED67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-11113"/>
            <a:ext cx="10972800" cy="1143001"/>
          </a:xfrm>
        </p:spPr>
        <p:txBody>
          <a:bodyPr/>
          <a:lstStyle/>
          <a:p>
            <a:r>
              <a:rPr lang="fr-CH" altLang="fr-FR" b="1">
                <a:latin typeface="Georgia" panose="02040502050405020303" pitchFamily="18" charset="0"/>
              </a:rPr>
              <a:t>Les </a:t>
            </a:r>
            <a:r>
              <a:rPr lang="fr-CH" altLang="fr-FR" b="1">
                <a:solidFill>
                  <a:srgbClr val="009DA4"/>
                </a:solidFill>
                <a:latin typeface="Georgia" panose="02040502050405020303" pitchFamily="18" charset="0"/>
              </a:rPr>
              <a:t>fonctions</a:t>
            </a:r>
            <a:r>
              <a:rPr lang="fr-CH" altLang="fr-FR" b="1">
                <a:latin typeface="Georgia" panose="02040502050405020303" pitchFamily="18" charset="0"/>
              </a:rPr>
              <a:t> de la monnaie</a:t>
            </a:r>
            <a:endParaRPr lang="fr-CH" altLang="fr-FR"/>
          </a:p>
        </p:txBody>
      </p:sp>
      <p:pic>
        <p:nvPicPr>
          <p:cNvPr id="23554" name="Image 2" descr="Une image contenant texte, dessin humoristique, capture d’écran, cochon&#10;&#10;Le contenu généré par l’IA peut être incorrect.">
            <a:extLst>
              <a:ext uri="{FF2B5EF4-FFF2-40B4-BE49-F238E27FC236}">
                <a16:creationId xmlns:a16="http://schemas.microsoft.com/office/drawing/2014/main" id="{27C016BF-AB03-D2CA-130F-D93DB472A6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8" y="852488"/>
            <a:ext cx="11701462" cy="593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pull/>
  </p:transition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</TotalTime>
  <Words>1339</Words>
  <Application>Microsoft Macintosh PowerPoint</Application>
  <PresentationFormat>Grand écran</PresentationFormat>
  <Paragraphs>261</Paragraphs>
  <Slides>46</Slides>
  <Notes>8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46</vt:i4>
      </vt:variant>
    </vt:vector>
  </HeadingPairs>
  <TitlesOfParts>
    <vt:vector size="56" baseType="lpstr">
      <vt:lpstr>Arial</vt:lpstr>
      <vt:lpstr>MS PGothic</vt:lpstr>
      <vt:lpstr>Calibri</vt:lpstr>
      <vt:lpstr>Times New Roman</vt:lpstr>
      <vt:lpstr>Georgia</vt:lpstr>
      <vt:lpstr>Arial Rounded MT Bold</vt:lpstr>
      <vt:lpstr>Calibri Light</vt:lpstr>
      <vt:lpstr>Segoe UI</vt:lpstr>
      <vt:lpstr>Cambria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Qu’est-ce que la monnaie ?</vt:lpstr>
      <vt:lpstr>Les limites du troc</vt:lpstr>
      <vt:lpstr>Les fonctions de la monnaie</vt:lpstr>
      <vt:lpstr>Les formes de monnaie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Troc et  réciprocité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L’histoire de l’orfèvre-banquier</vt:lpstr>
      <vt:lpstr>L’histoire de l’orfèvre-banquier</vt:lpstr>
      <vt:lpstr>Les catégories de banques</vt:lpstr>
      <vt:lpstr>La Banque nationale suisse</vt:lpstr>
      <vt:lpstr>Présentation PowerPoint</vt:lpstr>
      <vt:lpstr>Présentation PowerPoint</vt:lpstr>
      <vt:lpstr>Présentation PowerPoint</vt:lpstr>
      <vt:lpstr>Les catégories de banques</vt:lpstr>
      <vt:lpstr>Les opérations bancaires</vt:lpstr>
      <vt:lpstr>Le rôle d’intermédiaire financier</vt:lpstr>
      <vt:lpstr>Le rôle d’émetteur du moyen de paiement</vt:lpstr>
      <vt:lpstr>Le rôle d’émetteur du moyen de paiement</vt:lpstr>
      <vt:lpstr>Présentation PowerPoint</vt:lpstr>
      <vt:lpstr>Présentation PowerPoint</vt:lpstr>
      <vt:lpstr>Présentation PowerPoint</vt:lpstr>
      <vt:lpstr>La création monétaire par les dépôts</vt:lpstr>
      <vt:lpstr>La création monétaire par les crédits</vt:lpstr>
      <vt:lpstr>Présentation PowerPoint</vt:lpstr>
      <vt:lpstr>La création monétaire par les crédits</vt:lpstr>
      <vt:lpstr>La création monétaire par les crédits</vt:lpstr>
      <vt:lpstr>La création monétaire par les banques secondaires</vt:lpstr>
      <vt:lpstr>Présentation PowerPoint</vt:lpstr>
      <vt:lpstr>Les limites à la création monétaire</vt:lpstr>
      <vt:lpstr>Présentation PowerPoint</vt:lpstr>
      <vt:lpstr>Présentation PowerPoint</vt:lpstr>
    </vt:vector>
  </TitlesOfParts>
  <Company>Université de Fribourg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monnaie</dc:title>
  <dc:creator>Luca Togni</dc:creator>
  <cp:lastModifiedBy>Alice Micheau</cp:lastModifiedBy>
  <cp:revision>271</cp:revision>
  <cp:lastPrinted>2023-06-20T16:17:10Z</cp:lastPrinted>
  <dcterms:created xsi:type="dcterms:W3CDTF">2012-04-04T07:06:10Z</dcterms:created>
  <dcterms:modified xsi:type="dcterms:W3CDTF">2026-08-26T13:32:05Z</dcterms:modified>
</cp:coreProperties>
</file>