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1163" r:id="rId2"/>
    <p:sldId id="1157" r:id="rId3"/>
    <p:sldId id="1159" r:id="rId4"/>
    <p:sldId id="962" r:id="rId5"/>
    <p:sldId id="1168" r:id="rId6"/>
    <p:sldId id="1167" r:id="rId7"/>
    <p:sldId id="961" r:id="rId8"/>
    <p:sldId id="1080" r:id="rId9"/>
    <p:sldId id="1100" r:id="rId10"/>
    <p:sldId id="1140" r:id="rId11"/>
    <p:sldId id="1056" r:id="rId12"/>
    <p:sldId id="1109" r:id="rId13"/>
    <p:sldId id="896" r:id="rId14"/>
    <p:sldId id="897" r:id="rId15"/>
    <p:sldId id="1110" r:id="rId16"/>
    <p:sldId id="1134" r:id="rId17"/>
    <p:sldId id="1135" r:id="rId18"/>
    <p:sldId id="1137" r:id="rId19"/>
    <p:sldId id="1016" r:id="rId20"/>
    <p:sldId id="1028" r:id="rId21"/>
    <p:sldId id="1141" r:id="rId22"/>
    <p:sldId id="1142" r:id="rId23"/>
    <p:sldId id="1097" r:id="rId24"/>
    <p:sldId id="1164" r:id="rId25"/>
    <p:sldId id="1158" r:id="rId26"/>
    <p:sldId id="1098" r:id="rId27"/>
    <p:sldId id="1099" r:id="rId28"/>
    <p:sldId id="1146" r:id="rId29"/>
    <p:sldId id="1148" r:id="rId30"/>
    <p:sldId id="1145" r:id="rId31"/>
    <p:sldId id="1166" r:id="rId32"/>
    <p:sldId id="1149" r:id="rId33"/>
    <p:sldId id="1161" r:id="rId34"/>
    <p:sldId id="1150" r:id="rId35"/>
    <p:sldId id="921" r:id="rId36"/>
    <p:sldId id="1160" r:id="rId37"/>
    <p:sldId id="1151" r:id="rId38"/>
    <p:sldId id="932" r:id="rId39"/>
    <p:sldId id="1154" r:id="rId40"/>
    <p:sldId id="1156" r:id="rId41"/>
    <p:sldId id="1162" r:id="rId42"/>
    <p:sldId id="1155" r:id="rId43"/>
  </p:sldIdLst>
  <p:sldSz cx="12192000" cy="6858000"/>
  <p:notesSz cx="7104063" cy="10234613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EF9BF8F-472D-E49E-86E6-81CEDDDBA635}" name="Alice Micheau" initials="AM" userId="S::AliceMicheau@epflpress.onmicrosoft.com::e7202a92-217c-4e57-abaa-d81a5574fa2a" providerId="AD"/>
  <p188:author id="{6A32439B-49FF-6CD1-F85B-A91728387668}" name="Luca Togni" initials="LT" userId="d6d250378723e8f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A4"/>
    <a:srgbClr val="F7921D"/>
    <a:srgbClr val="38B1BA"/>
    <a:srgbClr val="7BC3CA"/>
    <a:srgbClr val="F9D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4178" autoAdjust="0"/>
  </p:normalViewPr>
  <p:slideViewPr>
    <p:cSldViewPr snapToGrid="0">
      <p:cViewPr varScale="1">
        <p:scale>
          <a:sx n="101" d="100"/>
          <a:sy n="101" d="100"/>
        </p:scale>
        <p:origin x="1448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26717361-54D8-7BF6-02E9-D2D0A6F663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98" tIns="47549" rIns="95098" bIns="4754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68A27114-F756-0A41-F9A3-1FEC30EBF1A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98" tIns="47549" rIns="95098" bIns="4754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E534B100-51C1-46B0-9032-5461F05C377D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98308" name="Rectangle 4">
            <a:extLst>
              <a:ext uri="{FF2B5EF4-FFF2-40B4-BE49-F238E27FC236}">
                <a16:creationId xmlns:a16="http://schemas.microsoft.com/office/drawing/2014/main" id="{B649FB07-16A6-8B85-51B2-F34A20368A3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98" tIns="47549" rIns="95098" bIns="4754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8309" name="Rectangle 5">
            <a:extLst>
              <a:ext uri="{FF2B5EF4-FFF2-40B4-BE49-F238E27FC236}">
                <a16:creationId xmlns:a16="http://schemas.microsoft.com/office/drawing/2014/main" id="{D830E6DB-3711-A347-971D-E216916E23C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98" tIns="47549" rIns="95098" bIns="475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C508B36-4AE1-4274-8FD8-D97600E7EC5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EBAA2EE-2D05-C5B5-0481-C624ED0B22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1175"/>
          </a:xfrm>
          <a:prstGeom prst="rect">
            <a:avLst/>
          </a:prstGeom>
        </p:spPr>
        <p:txBody>
          <a:bodyPr vert="horz" lIns="95098" tIns="47549" rIns="95098" bIns="47549" rtlCol="0"/>
          <a:lstStyle>
            <a:lvl1pPr algn="l" eaLnBrk="1" hangingPunct="1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383B17-797B-0459-EC52-1A865EB4A95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9750" cy="511175"/>
          </a:xfrm>
          <a:prstGeom prst="rect">
            <a:avLst/>
          </a:prstGeom>
        </p:spPr>
        <p:txBody>
          <a:bodyPr vert="horz" wrap="square" lIns="95098" tIns="47549" rIns="95098" bIns="4754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69DF0EAC-0951-4434-8B34-44C01B240FA7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36F62D1C-6E27-5BED-861C-51D220EBFD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98" tIns="47549" rIns="95098" bIns="47549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F4E031AD-FBEC-0228-BEAF-35E02E42D5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4837" cy="4606925"/>
          </a:xfrm>
          <a:prstGeom prst="rect">
            <a:avLst/>
          </a:prstGeom>
        </p:spPr>
        <p:txBody>
          <a:bodyPr vert="horz" wrap="square" lIns="95098" tIns="47549" rIns="95098" bIns="4754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CH" altLang="fr-FR" noProof="0"/>
              <a:t>Cliquez pour modifier les styles du texte du masque</a:t>
            </a:r>
          </a:p>
          <a:p>
            <a:pPr lvl="1"/>
            <a:r>
              <a:rPr lang="fr-CH" altLang="fr-FR" noProof="0"/>
              <a:t>Deuxième niveau</a:t>
            </a:r>
          </a:p>
          <a:p>
            <a:pPr lvl="2"/>
            <a:r>
              <a:rPr lang="fr-CH" altLang="fr-FR" noProof="0"/>
              <a:t>Troisième niveau</a:t>
            </a:r>
          </a:p>
          <a:p>
            <a:pPr lvl="3"/>
            <a:r>
              <a:rPr lang="fr-CH" altLang="fr-FR" noProof="0"/>
              <a:t>Quatrième niveau</a:t>
            </a:r>
          </a:p>
          <a:p>
            <a:pPr lvl="4"/>
            <a:r>
              <a:rPr lang="fr-CH" altLang="fr-FR" noProof="0"/>
              <a:t>Cinquième niveau</a:t>
            </a:r>
            <a:endParaRPr lang="fr-FR" altLang="fr-FR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3FADB6-7BD2-9877-9982-28A42064AA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9750" cy="511175"/>
          </a:xfrm>
          <a:prstGeom prst="rect">
            <a:avLst/>
          </a:prstGeom>
        </p:spPr>
        <p:txBody>
          <a:bodyPr vert="horz" lIns="95098" tIns="47549" rIns="95098" bIns="47549" rtlCol="0" anchor="b"/>
          <a:lstStyle>
            <a:lvl1pPr algn="l" eaLnBrk="1" hangingPunct="1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7EBE313-CF92-3EAC-09B3-457C073A40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1850"/>
            <a:ext cx="3079750" cy="511175"/>
          </a:xfrm>
          <a:prstGeom prst="rect">
            <a:avLst/>
          </a:prstGeom>
        </p:spPr>
        <p:txBody>
          <a:bodyPr vert="horz" wrap="square" lIns="95098" tIns="47549" rIns="95098" bIns="4754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31F28A6C-4531-4906-AC88-C3D752C64ED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pitchFamily="3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28A6C-4531-4906-AC88-C3D752C64EDE}" type="slidenum">
              <a:rPr lang="fr-FR" altLang="fr-FR" smtClean="0"/>
              <a:pPr>
                <a:defRPr/>
              </a:pPr>
              <a:t>1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45647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9900" cy="383698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28A6C-4531-4906-AC88-C3D752C64EDE}" type="slidenum">
              <a:rPr lang="fr-FR" altLang="fr-FR" smtClean="0"/>
              <a:pPr>
                <a:defRPr/>
              </a:pPr>
              <a:t>8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66446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9900" cy="383698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28A6C-4531-4906-AC88-C3D752C64EDE}" type="slidenum">
              <a:rPr lang="fr-FR" altLang="fr-FR" smtClean="0"/>
              <a:pPr>
                <a:defRPr/>
              </a:pPr>
              <a:t>9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81020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9900" cy="3836988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28A6C-4531-4906-AC88-C3D752C64EDE}" type="slidenum">
              <a:rPr lang="fr-FR" altLang="fr-FR" smtClean="0"/>
              <a:pPr>
                <a:defRPr/>
              </a:pPr>
              <a:t>11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8766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e l'image des diapositives 1">
            <a:extLst>
              <a:ext uri="{FF2B5EF4-FFF2-40B4-BE49-F238E27FC236}">
                <a16:creationId xmlns:a16="http://schemas.microsoft.com/office/drawing/2014/main" id="{8914F120-2704-6461-AF1B-847F922D9C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2875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Espace réservé des commentaires 2">
            <a:extLst>
              <a:ext uri="{FF2B5EF4-FFF2-40B4-BE49-F238E27FC236}">
                <a16:creationId xmlns:a16="http://schemas.microsoft.com/office/drawing/2014/main" id="{D59561CE-5972-A747-CA7B-3F42C42B4D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39940" name="Espace réservé du numéro de diapositive 3">
            <a:extLst>
              <a:ext uri="{FF2B5EF4-FFF2-40B4-BE49-F238E27FC236}">
                <a16:creationId xmlns:a16="http://schemas.microsoft.com/office/drawing/2014/main" id="{111CDF63-6A0E-0016-DDD7-2E8B610779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71525" indent="-2968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87450" indent="-2365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63700" indent="-2365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138363" indent="-2365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95563" indent="-23653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3052763" indent="-23653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509963" indent="-23653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967163" indent="-23653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F6DF828-D162-422C-B2EE-F45A3D59D7BB}" type="slidenum">
              <a:rPr lang="fr-FR" altLang="fr-FR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28A6C-4531-4906-AC88-C3D752C64EDE}" type="slidenum">
              <a:rPr lang="fr-FR" altLang="fr-FR" smtClean="0"/>
              <a:pPr>
                <a:defRPr/>
              </a:pPr>
              <a:t>34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20133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E3C12E-E8CA-D6BA-BDFC-0A4293153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33E35-7633-4A69-86E9-4CC851D3B899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F3F427-EE92-0438-FD06-DDC358441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8F3A2E-2EA6-6E17-5A21-916CFE0C5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9D1B5-FB13-41DE-9CCE-ADEC6F0F0A3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26432194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336927E-D6AB-FB78-FBC4-ECF28AFC2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6E0C0-8F4C-4732-8894-AB02E2B2B62F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871009-B586-F83C-326B-443FD0D4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0702CB-27E0-D4CF-9476-9657C6536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E3764-C110-4963-AD6A-8F15A3EE59D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54408709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F7A9435-794F-EC60-2E67-60DB5CBF2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DA103-402C-4B33-8658-E608FAB0A881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D15CAB-575D-2902-7ECE-DF4F05AB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EE1711-71EC-42CA-D6CB-F79BE0CC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4D21C-A6DA-47D9-9505-2970FBC63DC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87927298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62CBD6-71AD-6B75-D90C-A304DE0D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CA614-5A6A-493B-B0FA-23F8E8197FAD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ED1DC6-709A-C567-2E35-9E4CBD227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0D94C7-200E-B10E-E62E-FBBDCC0EB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17D4C-2E23-4F57-8181-6844C199BFE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54307304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6B0146-A17C-E4AE-61EC-8A81E9641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E48EE-C123-489B-9586-7DD043FEECF4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D21D3F-8770-4932-4C48-8BCCFA6B3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5FB5C6-2713-EF12-93AF-4BA9542C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2F5E1-9FC8-4C01-AF9D-A18B9680194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0451183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B4C1664E-1B02-C53D-26C5-82989D46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381E-9803-49CC-A8A6-75D0312A356B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CFDC56A-70C7-2DDD-0262-BE2E30E7A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F3B2D8FE-B2AE-E5EC-F58A-A0A72FABA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1EA1F-3435-4DB2-AB8B-0793307C756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30363717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52DFDF90-1B90-34AF-71F9-87ABAB4F1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40E7F-2A29-4CE3-9ECA-BD9BB32D13D4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F4DA28F4-7436-A741-2440-3C779E43F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A6A9D270-3D4F-82B6-CB51-4902E2B18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5C8D-2877-4605-BFFC-36FA10BEB60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1654370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6D121FB-47EC-B0BB-1620-912E7F127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8688A-E64B-42F0-B92D-FFAC09C70684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024BEC9C-5FE1-EF98-FD1C-F15B47919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9139B436-F8D8-0DE6-C6A5-88EECE7F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9BA3F-52CB-4BB7-B4CF-7111756F41D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91253578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24F40DE6-BB5E-DECE-3CB2-10A3D4E4D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65A3-BEF3-46AD-ACFE-4E89DABD27B9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A4D789E4-0A29-6866-5986-0D541B61A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43640FA2-8FD7-96E9-A5F6-947CB6131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50E8F-572B-4F43-BE88-A6C5B30AE72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56174148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0758208F-8C9F-1A0F-D876-C48455606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50537-F3F0-43F2-8CB7-44408E7411A2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004DA0CB-2754-9806-34EE-0460C4ACF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06291F76-70AF-C6A5-113B-D51D537AD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74398-D5DD-41B7-959F-5C56DADB8F0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23753977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1DC036CB-5819-D926-C5A5-8FF36154F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C523C-C774-4821-860C-9995FC9B2295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ABAEEA4E-607F-9267-BF7D-8FDB0FA9E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7825FD1-2B5A-A165-594D-CBDDD76FE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F8717-6AA2-4174-944F-D547B51C44F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13501160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D23F88AF-6C17-C2C6-708D-026F12510AA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et modifiez le titre</a:t>
            </a:r>
            <a:endParaRPr lang="fr-FR" altLang="fr-FR"/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72FB0CB9-E81C-A056-FDB4-2B6D22EC16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pour modifier les styles du texte du masque</a:t>
            </a:r>
          </a:p>
          <a:p>
            <a:pPr lvl="1"/>
            <a:r>
              <a:rPr lang="fr-CH" altLang="fr-FR"/>
              <a:t>Deuxième niveau</a:t>
            </a:r>
          </a:p>
          <a:p>
            <a:pPr lvl="2"/>
            <a:r>
              <a:rPr lang="fr-CH" altLang="fr-FR"/>
              <a:t>Troisième niveau</a:t>
            </a:r>
          </a:p>
          <a:p>
            <a:pPr lvl="3"/>
            <a:r>
              <a:rPr lang="fr-CH" altLang="fr-FR"/>
              <a:t>Quatrième niveau</a:t>
            </a:r>
          </a:p>
          <a:p>
            <a:pPr lvl="4"/>
            <a:r>
              <a:rPr lang="fr-CH" altLang="fr-FR"/>
              <a:t>Cinquième niveau</a:t>
            </a:r>
            <a:endParaRPr lang="fr-FR" alt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B32991-9675-B3A2-2255-8979E4975F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8F8A9F8-BAEB-49E8-8A7F-60009C1D106C}" type="datetime1">
              <a:rPr lang="fr-FR" altLang="fr-FR"/>
              <a:pPr>
                <a:defRPr/>
              </a:pPr>
              <a:t>26/08/2026</a:t>
            </a:fld>
            <a:endParaRPr lang="fr-FR" alt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731F18-C828-60F3-1051-4DB845FE24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250793-BA8F-60E4-9D1F-DF8229C67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1E3F2212-BA93-41BD-A4C3-167CD8F2585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pitchFamily="3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anose="020B0600070205080204" pitchFamily="34" charset="-128"/>
          <a:cs typeface="ＭＳ Ｐゴシック" pitchFamily="3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anose="020B0600070205080204" pitchFamily="34" charset="-128"/>
          <a:cs typeface="ＭＳ Ｐゴシック" pitchFamily="3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anose="020B0600070205080204" pitchFamily="34" charset="-128"/>
          <a:cs typeface="ＭＳ Ｐゴシック" pitchFamily="3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anose="020B0600070205080204" pitchFamily="34" charset="-128"/>
          <a:cs typeface="ＭＳ Ｐゴシック" pitchFamily="3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itchFamily="30" charset="-128"/>
          <a:cs typeface="ＭＳ Ｐゴシック" pitchFamily="3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itchFamily="30" charset="-128"/>
          <a:cs typeface="ＭＳ Ｐゴシック" pitchFamily="3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itchFamily="30" charset="-128"/>
          <a:cs typeface="ＭＳ Ｐゴシック" pitchFamily="3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0" charset="0"/>
          <a:ea typeface="ＭＳ Ｐゴシック" pitchFamily="30" charset="-128"/>
          <a:cs typeface="ＭＳ Ｐゴシック" pitchFamily="3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itchFamily="3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f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YkbXe_lmBo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o.tv/link/w/CMYrAhnq;xf_referer=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6DnEsZJt9M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16A6F2-06CE-8C18-7A83-54A1EA665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A449993-EC78-091B-489F-EE6915059E64}"/>
              </a:ext>
            </a:extLst>
          </p:cNvPr>
          <p:cNvSpPr/>
          <p:nvPr/>
        </p:nvSpPr>
        <p:spPr>
          <a:xfrm rot="21347790">
            <a:off x="968429" y="2589612"/>
            <a:ext cx="10067882" cy="2788396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8FD1E884-72D6-7AE1-2AC3-500657339C59}"/>
              </a:ext>
            </a:extLst>
          </p:cNvPr>
          <p:cNvSpPr/>
          <p:nvPr/>
        </p:nvSpPr>
        <p:spPr>
          <a:xfrm rot="21347790">
            <a:off x="1013594" y="2532462"/>
            <a:ext cx="10091854" cy="2788396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L’entreprise</a:t>
            </a:r>
          </a:p>
        </p:txBody>
      </p:sp>
      <p:sp>
        <p:nvSpPr>
          <p:cNvPr id="8" name="Organigramme : Délai 7">
            <a:extLst>
              <a:ext uri="{FF2B5EF4-FFF2-40B4-BE49-F238E27FC236}">
                <a16:creationId xmlns:a16="http://schemas.microsoft.com/office/drawing/2014/main" id="{B825E918-4A49-A8CB-91DC-1012C73F4736}"/>
              </a:ext>
            </a:extLst>
          </p:cNvPr>
          <p:cNvSpPr/>
          <p:nvPr/>
        </p:nvSpPr>
        <p:spPr>
          <a:xfrm rot="10800000">
            <a:off x="9077325" y="243930"/>
            <a:ext cx="3128278" cy="2905670"/>
          </a:xfrm>
          <a:prstGeom prst="flowChartDelay">
            <a:avLst/>
          </a:prstGeom>
          <a:solidFill>
            <a:srgbClr val="7BC3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6" name="Organigramme : Délai 5">
            <a:extLst>
              <a:ext uri="{FF2B5EF4-FFF2-40B4-BE49-F238E27FC236}">
                <a16:creationId xmlns:a16="http://schemas.microsoft.com/office/drawing/2014/main" id="{8FC65F7A-60DF-C7D0-53A1-28D5EAE0BCF4}"/>
              </a:ext>
            </a:extLst>
          </p:cNvPr>
          <p:cNvSpPr/>
          <p:nvPr/>
        </p:nvSpPr>
        <p:spPr>
          <a:xfrm rot="10800000">
            <a:off x="9067800" y="167730"/>
            <a:ext cx="3128278" cy="2905670"/>
          </a:xfrm>
          <a:prstGeom prst="flowChartDelay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01B3BE-5F27-39F6-F50B-C2E102463329}"/>
              </a:ext>
            </a:extLst>
          </p:cNvPr>
          <p:cNvSpPr txBox="1"/>
          <p:nvPr/>
        </p:nvSpPr>
        <p:spPr>
          <a:xfrm>
            <a:off x="9914102" y="-952927"/>
            <a:ext cx="122096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700" dirty="0">
                <a:solidFill>
                  <a:srgbClr val="F7921D"/>
                </a:solidFill>
                <a:latin typeface="Georgia" panose="02040502050405020303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70547296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BCBA38E0-7AFD-5152-1206-DF195A06B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10" y="3505497"/>
            <a:ext cx="11525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Nous avons besoin de quelque chose.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3616F2C-E0E0-8F12-2D20-A59D077FB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273" y="3505497"/>
            <a:ext cx="141712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Une entreprise le produit.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D8F5ABC-BA27-A6C3-4397-26E1A4D0E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505" y="3505497"/>
            <a:ext cx="14171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Nous l’achetons et sommes satisfaits.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BBBA4E5-8B2F-6401-DF18-329EBF958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310" y="3505497"/>
            <a:ext cx="122396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Nous sommes satisfaits au départ.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27B5B0F-34D7-31EE-1397-370994C73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9805" y="3505497"/>
            <a:ext cx="133358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Une entreprise produit quelque chose…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8D922D5-A90A-41F4-4B9E-4FEA012D0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0199" y="3505497"/>
            <a:ext cx="12239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…et fait de la publicité.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709DE0F-F3E1-F213-86C5-679FCD338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6625" y="3505497"/>
            <a:ext cx="154292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000" dirty="0">
                <a:latin typeface="Segoe UI" panose="020B0502040204020203" pitchFamily="34" charset="0"/>
                <a:cs typeface="Segoe UI" panose="020B0502040204020203" pitchFamily="34" charset="0"/>
              </a:rPr>
              <a:t>Nous voulons l’acheter et sommes satisfaits (du moins pour un moment…).</a:t>
            </a:r>
          </a:p>
        </p:txBody>
      </p:sp>
      <p:sp>
        <p:nvSpPr>
          <p:cNvPr id="18" name="ZoneTexte 6">
            <a:extLst>
              <a:ext uri="{FF2B5EF4-FFF2-40B4-BE49-F238E27FC236}">
                <a16:creationId xmlns:a16="http://schemas.microsoft.com/office/drawing/2014/main" id="{DC21EFDB-BD93-E042-D97E-424130805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805" y="1958575"/>
            <a:ext cx="3443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Schéma classique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8A16132-537A-FB60-88C6-9E1484635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4888" y="1958575"/>
            <a:ext cx="3443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Filière inversée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DACFB7D3-972B-225E-B5FF-DC8A6DCA6FEC}"/>
              </a:ext>
            </a:extLst>
          </p:cNvPr>
          <p:cNvSpPr txBox="1">
            <a:spLocks/>
          </p:cNvSpPr>
          <p:nvPr/>
        </p:nvSpPr>
        <p:spPr bwMode="auto">
          <a:xfrm>
            <a:off x="1992085" y="301172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eaLnBrk="1" hangingPunct="1"/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besoins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FF7D1CCC-C5C5-2B6D-A30B-2D95804A0729}"/>
              </a:ext>
            </a:extLst>
          </p:cNvPr>
          <p:cNvCxnSpPr>
            <a:cxnSpLocks/>
          </p:cNvCxnSpPr>
          <p:nvPr/>
        </p:nvCxnSpPr>
        <p:spPr>
          <a:xfrm>
            <a:off x="728610" y="3015571"/>
            <a:ext cx="4888419" cy="0"/>
          </a:xfrm>
          <a:prstGeom prst="line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2F47D7B-20E2-3C9A-753A-7DCB7434F1B5}"/>
              </a:ext>
            </a:extLst>
          </p:cNvPr>
          <p:cNvCxnSpPr>
            <a:cxnSpLocks/>
          </p:cNvCxnSpPr>
          <p:nvPr/>
        </p:nvCxnSpPr>
        <p:spPr>
          <a:xfrm>
            <a:off x="6465989" y="3015571"/>
            <a:ext cx="4888419" cy="0"/>
          </a:xfrm>
          <a:prstGeom prst="line">
            <a:avLst/>
          </a:prstGeom>
          <a:ln w="3175">
            <a:solidFill>
              <a:srgbClr val="009DA4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3145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itre 1">
            <a:extLst>
              <a:ext uri="{FF2B5EF4-FFF2-40B4-BE49-F238E27FC236}">
                <a16:creationId xmlns:a16="http://schemas.microsoft.com/office/drawing/2014/main" id="{66DC8657-5E45-EC58-016C-C2E5D58855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23886" y="101598"/>
            <a:ext cx="8229600" cy="1143000"/>
          </a:xfrm>
        </p:spPr>
        <p:txBody>
          <a:bodyPr/>
          <a:lstStyle/>
          <a:p>
            <a:pPr eaLnBrk="1" hangingPunct="1"/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biens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8F047A-1281-359F-6AC6-B14DAB712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05" y="1096415"/>
            <a:ext cx="11552390" cy="565998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anier, Groupe d’aliments, fruit, charrette à bras&#10;&#10;Le contenu généré par l’IA peut être incorrect.">
            <a:extLst>
              <a:ext uri="{FF2B5EF4-FFF2-40B4-BE49-F238E27FC236}">
                <a16:creationId xmlns:a16="http://schemas.microsoft.com/office/drawing/2014/main" id="{40D1DC4D-DCE3-C57B-D884-553F69CC0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67" y="2116093"/>
            <a:ext cx="1735441" cy="1735439"/>
          </a:xfrm>
          <a:prstGeom prst="rect">
            <a:avLst/>
          </a:prstGeom>
        </p:spPr>
      </p:pic>
      <p:pic>
        <p:nvPicPr>
          <p:cNvPr id="7" name="Image 6" descr="Une image contenant intérieur, ordinateur, ingénierie, bureau&#10;&#10;Le contenu généré par l’IA peut être incorrect.">
            <a:extLst>
              <a:ext uri="{FF2B5EF4-FFF2-40B4-BE49-F238E27FC236}">
                <a16:creationId xmlns:a16="http://schemas.microsoft.com/office/drawing/2014/main" id="{4CF53ADC-724E-C49D-31A5-752452E6B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5850" y="2128793"/>
            <a:ext cx="1735441" cy="1735441"/>
          </a:xfrm>
          <a:prstGeom prst="rect">
            <a:avLst/>
          </a:prstGeom>
        </p:spPr>
      </p:pic>
      <p:pic>
        <p:nvPicPr>
          <p:cNvPr id="9" name="Image 8" descr="Une image contenant nuage, plein air, ciel, habits&#10;&#10;Le contenu généré par l’IA peut être incorrect.">
            <a:extLst>
              <a:ext uri="{FF2B5EF4-FFF2-40B4-BE49-F238E27FC236}">
                <a16:creationId xmlns:a16="http://schemas.microsoft.com/office/drawing/2014/main" id="{4F028CF4-A3A4-A5EB-DD3B-982F2C066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419" y="4942113"/>
            <a:ext cx="1915887" cy="1915887"/>
          </a:xfrm>
          <a:prstGeom prst="rect">
            <a:avLst/>
          </a:prstGeom>
        </p:spPr>
      </p:pic>
      <p:pic>
        <p:nvPicPr>
          <p:cNvPr id="11" name="Image 10" descr="Une image contenant ordinateur, ordinateur portable, peinture, art&#10;&#10;Le contenu généré par l’IA peut être incorrect.">
            <a:extLst>
              <a:ext uri="{FF2B5EF4-FFF2-40B4-BE49-F238E27FC236}">
                <a16:creationId xmlns:a16="http://schemas.microsoft.com/office/drawing/2014/main" id="{BEBB23BB-0492-E757-D595-488AFFA64D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5850" y="4915761"/>
            <a:ext cx="1942239" cy="194223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AFF700F9-68BA-5488-4C0B-76E14D06E10D}"/>
              </a:ext>
            </a:extLst>
          </p:cNvPr>
          <p:cNvSpPr txBox="1">
            <a:spLocks/>
          </p:cNvSpPr>
          <p:nvPr/>
        </p:nvSpPr>
        <p:spPr bwMode="auto">
          <a:xfrm>
            <a:off x="1992085" y="-290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eaLnBrk="1" hangingPunct="1"/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biens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D5A33A-82B9-7900-4968-E69EE7B09F07}"/>
              </a:ext>
            </a:extLst>
          </p:cNvPr>
          <p:cNvSpPr txBox="1"/>
          <p:nvPr/>
        </p:nvSpPr>
        <p:spPr>
          <a:xfrm>
            <a:off x="377368" y="2537123"/>
            <a:ext cx="191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Matériels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26B1DE8-BAD2-083C-DD0C-A73950F77C6E}"/>
              </a:ext>
            </a:extLst>
          </p:cNvPr>
          <p:cNvSpPr txBox="1"/>
          <p:nvPr/>
        </p:nvSpPr>
        <p:spPr>
          <a:xfrm>
            <a:off x="377367" y="5070318"/>
            <a:ext cx="191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Non matériels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FBD286E-F831-DAAD-097E-B5CFDD8AAC35}"/>
              </a:ext>
            </a:extLst>
          </p:cNvPr>
          <p:cNvSpPr txBox="1"/>
          <p:nvPr/>
        </p:nvSpPr>
        <p:spPr>
          <a:xfrm>
            <a:off x="2957609" y="1016140"/>
            <a:ext cx="3629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Destinés à être consommés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423C52D-22B4-F7B8-9A08-FCA16A71B610}"/>
              </a:ext>
            </a:extLst>
          </p:cNvPr>
          <p:cNvSpPr txBox="1"/>
          <p:nvPr/>
        </p:nvSpPr>
        <p:spPr>
          <a:xfrm>
            <a:off x="7934268" y="1016140"/>
            <a:ext cx="3629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Destinés à produire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557CE70-6826-8FB3-1903-C96D132B04AC}"/>
              </a:ext>
            </a:extLst>
          </p:cNvPr>
          <p:cNvSpPr txBox="1"/>
          <p:nvPr/>
        </p:nvSpPr>
        <p:spPr>
          <a:xfrm>
            <a:off x="2917770" y="1416250"/>
            <a:ext cx="401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b="1" dirty="0">
                <a:latin typeface="Segoe UI" panose="020B0502040204020203" pitchFamily="34" charset="0"/>
                <a:cs typeface="Segoe UI" panose="020B0502040204020203" pitchFamily="34" charset="0"/>
              </a:rPr>
              <a:t>Biens matériels de consommation</a:t>
            </a:r>
          </a:p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Vêtements, skis, boissons, etc.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C6A08A1-420F-BFA2-839E-BF2808EDE8BE}"/>
              </a:ext>
            </a:extLst>
          </p:cNvPr>
          <p:cNvSpPr txBox="1"/>
          <p:nvPr/>
        </p:nvSpPr>
        <p:spPr>
          <a:xfrm>
            <a:off x="7980177" y="1416250"/>
            <a:ext cx="36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b="1" dirty="0">
                <a:latin typeface="Segoe UI" panose="020B0502040204020203" pitchFamily="34" charset="0"/>
                <a:cs typeface="Segoe UI" panose="020B0502040204020203" pitchFamily="34" charset="0"/>
              </a:rPr>
              <a:t>Biens matériels de production</a:t>
            </a:r>
          </a:p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Machines, outils, ordinateurs, etc.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73DA612-CBF7-B280-F32D-1409B1D8AEE1}"/>
              </a:ext>
            </a:extLst>
          </p:cNvPr>
          <p:cNvSpPr txBox="1"/>
          <p:nvPr/>
        </p:nvSpPr>
        <p:spPr>
          <a:xfrm>
            <a:off x="3060502" y="4046751"/>
            <a:ext cx="4015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b="1" dirty="0">
                <a:latin typeface="Segoe UI" panose="020B0502040204020203" pitchFamily="34" charset="0"/>
                <a:cs typeface="Segoe UI" panose="020B0502040204020203" pitchFamily="34" charset="0"/>
              </a:rPr>
              <a:t>Services</a:t>
            </a:r>
          </a:p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Coupe de cheveux, service de nettoyage, visite touristique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3BAE172-0959-3A37-553C-306E0871ABD8}"/>
              </a:ext>
            </a:extLst>
          </p:cNvPr>
          <p:cNvSpPr txBox="1"/>
          <p:nvPr/>
        </p:nvSpPr>
        <p:spPr>
          <a:xfrm>
            <a:off x="8103472" y="4046751"/>
            <a:ext cx="3629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b="1" dirty="0">
                <a:latin typeface="Segoe UI" panose="020B0502040204020203" pitchFamily="34" charset="0"/>
                <a:cs typeface="Segoe UI" panose="020B0502040204020203" pitchFamily="34" charset="0"/>
              </a:rPr>
              <a:t>Biens immatériels</a:t>
            </a:r>
          </a:p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Connaissances techniques, savoir-faire, logiciels, etc.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373430C5-17E2-6E1D-1BA1-4260293CE670}"/>
              </a:ext>
            </a:extLst>
          </p:cNvPr>
          <p:cNvCxnSpPr/>
          <p:nvPr/>
        </p:nvCxnSpPr>
        <p:spPr>
          <a:xfrm>
            <a:off x="275767" y="1416250"/>
            <a:ext cx="11451776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2CB7CC57-9415-D9B3-7894-1D69044ABCD9}"/>
              </a:ext>
            </a:extLst>
          </p:cNvPr>
          <p:cNvCxnSpPr/>
          <p:nvPr/>
        </p:nvCxnSpPr>
        <p:spPr>
          <a:xfrm>
            <a:off x="275767" y="4003223"/>
            <a:ext cx="11451776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2666B32-39CF-AA8C-AED0-1684CC5BF152}"/>
              </a:ext>
            </a:extLst>
          </p:cNvPr>
          <p:cNvCxnSpPr>
            <a:cxnSpLocks/>
          </p:cNvCxnSpPr>
          <p:nvPr/>
        </p:nvCxnSpPr>
        <p:spPr>
          <a:xfrm flipH="1" flipV="1">
            <a:off x="2496457" y="1113972"/>
            <a:ext cx="16610" cy="5658303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F204135-5067-CA5C-3152-20602EFF4B7E}"/>
              </a:ext>
            </a:extLst>
          </p:cNvPr>
          <p:cNvCxnSpPr>
            <a:cxnSpLocks/>
          </p:cNvCxnSpPr>
          <p:nvPr/>
        </p:nvCxnSpPr>
        <p:spPr>
          <a:xfrm flipH="1" flipV="1">
            <a:off x="7425002" y="1113971"/>
            <a:ext cx="16610" cy="5658303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354275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F4891E50-D381-014B-A70C-215A448C4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3333" y="846138"/>
            <a:ext cx="11345334" cy="1143000"/>
          </a:xfrm>
        </p:spPr>
        <p:txBody>
          <a:bodyPr/>
          <a:lstStyle/>
          <a:p>
            <a:pPr marL="723900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Quelle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solution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allez-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vous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privilégier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1EBAB-2C47-4DD5-279E-8E83993DB95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8799" y="2676590"/>
            <a:ext cx="11023601" cy="3083983"/>
          </a:xfrm>
        </p:spPr>
        <p:txBody>
          <a:bodyPr/>
          <a:lstStyle/>
          <a:p>
            <a:pPr marL="0" indent="0" eaLnBrk="1" hangingPunct="1">
              <a:spcAft>
                <a:spcPts val="1200"/>
              </a:spcAft>
              <a:buClr>
                <a:srgbClr val="009DA4"/>
              </a:buClr>
              <a:buNone/>
            </a:pPr>
            <a:r>
              <a:rPr lang="fr-CH" altLang="fr-FR" sz="3600" dirty="0">
                <a:latin typeface="Segoe UI" panose="020B0502040204020203" pitchFamily="34" charset="0"/>
                <a:cs typeface="Segoe UI" panose="020B0502040204020203" pitchFamily="34" charset="0"/>
              </a:rPr>
              <a:t>Pour fabriquer une armoire vendue 4000 </a:t>
            </a:r>
            <a:r>
              <a:rPr lang="fr-CH" altLang="fr-FR" sz="3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3600" dirty="0">
                <a:latin typeface="Segoe UI" panose="020B0502040204020203" pitchFamily="34" charset="0"/>
                <a:cs typeface="Segoe UI" panose="020B0502040204020203" pitchFamily="34" charset="0"/>
              </a:rPr>
              <a:t>, une entreprise a trois options.</a:t>
            </a:r>
          </a:p>
          <a:p>
            <a:pPr marL="0" indent="0" eaLnBrk="1" hangingPunct="1">
              <a:spcAft>
                <a:spcPts val="1200"/>
              </a:spcAft>
              <a:buClr>
                <a:srgbClr val="009DA4"/>
              </a:buClr>
              <a:buNone/>
            </a:pPr>
            <a:r>
              <a:rPr lang="fr-CH" altLang="fr-FR" sz="3600" dirty="0">
                <a:latin typeface="Segoe UI" panose="020B0502040204020203" pitchFamily="34" charset="0"/>
                <a:cs typeface="Segoe UI" panose="020B0502040204020203" pitchFamily="34" charset="0"/>
              </a:rPr>
              <a:t>Quel mode de fabrication allez-vous choisir ?</a:t>
            </a:r>
            <a:endParaRPr lang="fr-FR" altLang="fr-FR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Rectangle 3">
            <a:extLst>
              <a:ext uri="{FF2B5EF4-FFF2-40B4-BE49-F238E27FC236}">
                <a16:creationId xmlns:a16="http://schemas.microsoft.com/office/drawing/2014/main" id="{F00E8E5A-38B6-8F6B-320C-2B03740C76D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66938" y="278148"/>
            <a:ext cx="9186862" cy="2473325"/>
          </a:xfrm>
        </p:spPr>
        <p:txBody>
          <a:bodyPr/>
          <a:lstStyle/>
          <a:p>
            <a:pPr marL="514350" indent="-514350" eaLnBrk="1" hangingPunct="1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0,5m</a:t>
            </a:r>
            <a:r>
              <a:rPr lang="fr-CH" altLang="fr-FR" sz="2600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de bois (40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514350" indent="-514350" eaLnBrk="1" hangingPunct="1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48 heures de travail à 50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l’heure</a:t>
            </a:r>
          </a:p>
          <a:p>
            <a:pPr marL="514350" indent="-514350" eaLnBrk="1" hangingPunct="1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Marteaux, scie, etc. (matériel loué pour une somme égale à 200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par armoire)</a:t>
            </a:r>
            <a:endParaRPr lang="de-CH" altLang="fr-FR" sz="2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2FC335-2526-9AB3-18D4-FAB40480F728}"/>
              </a:ext>
            </a:extLst>
          </p:cNvPr>
          <p:cNvSpPr txBox="1">
            <a:spLocks/>
          </p:cNvSpPr>
          <p:nvPr/>
        </p:nvSpPr>
        <p:spPr bwMode="auto">
          <a:xfrm>
            <a:off x="2127249" y="2506998"/>
            <a:ext cx="9078861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0,5m</a:t>
            </a:r>
            <a:r>
              <a:rPr lang="fr-CH" altLang="fr-FR" sz="2600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de bois (40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4 heures de travail à 50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l’heure</a:t>
            </a:r>
          </a:p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Robot de fabrication (machine louée pour 2000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par armoire)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D21712F-4599-A3E7-1EA4-0736F1515DAD}"/>
              </a:ext>
            </a:extLst>
          </p:cNvPr>
          <p:cNvSpPr txBox="1">
            <a:spLocks/>
          </p:cNvSpPr>
          <p:nvPr/>
        </p:nvSpPr>
        <p:spPr bwMode="auto">
          <a:xfrm>
            <a:off x="2127249" y="4770773"/>
            <a:ext cx="9078861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71500" indent="-5715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0,5m</a:t>
            </a:r>
            <a:r>
              <a:rPr lang="fr-CH" altLang="fr-FR" sz="2600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de bois (40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1 heure de travail à 60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l’heure</a:t>
            </a:r>
          </a:p>
          <a:p>
            <a:pPr defTabSz="914400">
              <a:buClr>
                <a:srgbClr val="009DA4"/>
              </a:buClr>
            </a:pP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Robot de fabrication sophistiqué (machine louée pour 3000 </a:t>
            </a:r>
            <a:r>
              <a:rPr lang="fr-CH" altLang="fr-FR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fr.</a:t>
            </a:r>
            <a:r>
              <a:rPr lang="fr-CH" altLang="fr-FR" sz="2600" dirty="0">
                <a:latin typeface="Segoe UI" panose="020B0502040204020203" pitchFamily="34" charset="0"/>
                <a:cs typeface="Segoe UI" panose="020B0502040204020203" pitchFamily="34" charset="0"/>
              </a:rPr>
              <a:t> par armoire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147F9CD-696A-81BC-BF97-1751CB0D8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042" y="905210"/>
            <a:ext cx="444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1.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2B498AB-7FA1-614C-3000-4FC5A06F6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730" y="3105485"/>
            <a:ext cx="444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2.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3002449-C27F-105D-54CC-85C05CDAD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042" y="5407360"/>
            <a:ext cx="444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3.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881AEBAF-84C5-9A38-1B7E-994432511DB4}"/>
              </a:ext>
            </a:extLst>
          </p:cNvPr>
          <p:cNvCxnSpPr>
            <a:cxnSpLocks/>
          </p:cNvCxnSpPr>
          <p:nvPr/>
        </p:nvCxnSpPr>
        <p:spPr>
          <a:xfrm>
            <a:off x="609600" y="2265698"/>
            <a:ext cx="109220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C3DED093-1EA4-AB61-3E74-D194C5437630}"/>
              </a:ext>
            </a:extLst>
          </p:cNvPr>
          <p:cNvCxnSpPr>
            <a:cxnSpLocks/>
          </p:cNvCxnSpPr>
          <p:nvPr/>
        </p:nvCxnSpPr>
        <p:spPr>
          <a:xfrm>
            <a:off x="635000" y="4568631"/>
            <a:ext cx="109220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7" grpId="0" build="p" bldLvl="2"/>
      <p:bldP spid="4" grpId="0" build="p" bldLvl="2"/>
      <p:bldP spid="5" grpId="0" build="p" bldLvl="2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CEE794-64DA-3140-7541-4206767797D2}"/>
              </a:ext>
            </a:extLst>
          </p:cNvPr>
          <p:cNvSpPr txBox="1">
            <a:spLocks/>
          </p:cNvSpPr>
          <p:nvPr/>
        </p:nvSpPr>
        <p:spPr bwMode="auto">
          <a:xfrm>
            <a:off x="423333" y="0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facteurs</a:t>
            </a:r>
            <a:r>
              <a:rPr lang="de-CH" altLang="fr-FR" sz="4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production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9369CF-02CB-7253-44DA-DB3CD86EB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639" y="885684"/>
            <a:ext cx="8330722" cy="597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4587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2793DA51-5297-F1C1-B81B-014AA256C0AF}"/>
              </a:ext>
            </a:extLst>
          </p:cNvPr>
          <p:cNvSpPr txBox="1">
            <a:spLocks/>
          </p:cNvSpPr>
          <p:nvPr/>
        </p:nvSpPr>
        <p:spPr bwMode="auto">
          <a:xfrm>
            <a:off x="423333" y="0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La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valeur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ajoutée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FC72283-1ADF-C2DE-B5F1-1DD582A75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927" y="1143000"/>
            <a:ext cx="9646146" cy="542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60384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5E24EBC-8EA8-A698-ED8A-330F5DF07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867" y="1252930"/>
            <a:ext cx="9068266" cy="533427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2514B7E-A330-E3CF-160B-534451C658ED}"/>
              </a:ext>
            </a:extLst>
          </p:cNvPr>
          <p:cNvSpPr txBox="1">
            <a:spLocks/>
          </p:cNvSpPr>
          <p:nvPr/>
        </p:nvSpPr>
        <p:spPr bwMode="auto">
          <a:xfrm>
            <a:off x="423333" y="0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partage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de la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valeur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ajoutée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90751908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ligne, diagramme, Police&#10;&#10;Le contenu généré par l’IA peut être incorrect.">
            <a:extLst>
              <a:ext uri="{FF2B5EF4-FFF2-40B4-BE49-F238E27FC236}">
                <a16:creationId xmlns:a16="http://schemas.microsoft.com/office/drawing/2014/main" id="{0C4C6547-3B7D-1A10-2275-361733047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1" y="2538391"/>
            <a:ext cx="11890377" cy="289881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23A57850-03F5-0E2D-0BC7-09491086D554}"/>
              </a:ext>
            </a:extLst>
          </p:cNvPr>
          <p:cNvSpPr txBox="1">
            <a:spLocks/>
          </p:cNvSpPr>
          <p:nvPr/>
        </p:nvSpPr>
        <p:spPr bwMode="auto">
          <a:xfrm>
            <a:off x="423332" y="768862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catégories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d’entreprises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2842946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5" name="Rectangle 3">
            <a:extLst>
              <a:ext uri="{FF2B5EF4-FFF2-40B4-BE49-F238E27FC236}">
                <a16:creationId xmlns:a16="http://schemas.microsoft.com/office/drawing/2014/main" id="{759AB951-E3F7-7A52-AC27-196E48AFB5D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92665" y="1633543"/>
            <a:ext cx="10972800" cy="51704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Aft>
                <a:spcPts val="1800"/>
              </a:spcAft>
              <a:buNone/>
            </a:pP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Selon le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secteur d’activité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il est possible de distinguer : 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secteur primaire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qui concerne l’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extraction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de ressources naturelles ; 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secteur secondaire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qui regroupe les entreprises actives dans la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transformation 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de matières premières ; 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secteur tertiaire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qui rassemble les entreprises offrant des prestations de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services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CD339BA-0990-624D-729B-7247CEAB3CC1}"/>
              </a:ext>
            </a:extLst>
          </p:cNvPr>
          <p:cNvSpPr txBox="1">
            <a:spLocks/>
          </p:cNvSpPr>
          <p:nvPr/>
        </p:nvSpPr>
        <p:spPr bwMode="auto">
          <a:xfrm>
            <a:off x="423332" y="210064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catégories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d’entreprises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5" grpId="0" build="p" bldLvl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D31F626D-CD39-7836-6494-C0C83D180DBE}"/>
              </a:ext>
            </a:extLst>
          </p:cNvPr>
          <p:cNvSpPr/>
          <p:nvPr/>
        </p:nvSpPr>
        <p:spPr>
          <a:xfrm>
            <a:off x="419100" y="698500"/>
            <a:ext cx="11366500" cy="5816600"/>
          </a:xfrm>
          <a:prstGeom prst="roundRect">
            <a:avLst>
              <a:gd name="adj" fmla="val 2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11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Les biens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68820E-7100-AFF9-A0BE-FE6695CC87B6}"/>
              </a:ext>
            </a:extLst>
          </p:cNvPr>
          <p:cNvSpPr txBox="1"/>
          <p:nvPr/>
        </p:nvSpPr>
        <p:spPr>
          <a:xfrm>
            <a:off x="859810" y="955178"/>
            <a:ext cx="4926841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Définir la notion d’entreprise.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Décrire les trois catégories de besoins.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Expliquer la théorie de la filière inversée.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Distinguer différents types de biens selon les principaux critères retenus en économie.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Définir la notion de valeur ajoutée et la calculer ; définir les notions de valeur des biens et des services produits et de consommation intermédiaire.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Expliquer la notion de facteurs de production et nommer leur rémunération.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Comparer la diversité des entreprises en fonction de leurs caractéristiques.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Interpréter les états financiers d’une entreprise à travers son bilan et son compte de résultat.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Présenter les environnements de l’entreprise et leurs composantes.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Évaluer l’activité de l’entreprise selon les dimensions économique, sociale et écologique en utilisant le concept d’éthique des affaires.</a:t>
            </a:r>
            <a:endParaRPr lang="fr-CH" sz="1700" dirty="0">
              <a:latin typeface="Georgia" panose="02040502050405020303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90C028-6DBF-4530-9765-DBB4589FAA0A}"/>
              </a:ext>
            </a:extLst>
          </p:cNvPr>
          <p:cNvSpPr txBox="1"/>
          <p:nvPr/>
        </p:nvSpPr>
        <p:spPr>
          <a:xfrm>
            <a:off x="6359856" y="955178"/>
            <a:ext cx="4831308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 </a:t>
            </a:r>
            <a:r>
              <a:rPr lang="fr-FR" sz="1700" dirty="0">
                <a:latin typeface="Georgia" panose="02040502050405020303" pitchFamily="18" charset="0"/>
              </a:rPr>
              <a:t>Définir la notion de marché et d’économie de marché.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Donner les vertus attendues et les limites d’une économie de marché.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Citer et expliquer les conditions pour que les marchés soient concurrentiels et puissent fonctionner correctement.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Expliquer les notions de monopole, d’oligopole et de concurrence monopolistique.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Citer et décrire les trois principaux marchés retenus en économie.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Définir la notion de capitalisme.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Décrire les principales thèses expliquant la montée du capitalisme en Europe.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Présenter les différents types de capitalisme.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Reproduire et expliquer le circuit économique simple. </a:t>
            </a:r>
          </a:p>
          <a:p>
            <a:pPr marL="266700" indent="-266700"/>
            <a:r>
              <a:rPr lang="fr-FR" sz="1700" dirty="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sz="1700" dirty="0">
                <a:latin typeface="Georgia" panose="02040502050405020303" pitchFamily="18" charset="0"/>
              </a:rPr>
              <a:t> Définir la notion de produit intérieur brut (PIB) d’une économie simplifiée et le calculer.</a:t>
            </a:r>
            <a:endParaRPr lang="fr-CH" sz="1700" dirty="0">
              <a:latin typeface="Georgia" panose="02040502050405020303" pitchFamily="18" charset="0"/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808A2D9-DA79-FE61-E180-C0F6202E56A5}"/>
              </a:ext>
            </a:extLst>
          </p:cNvPr>
          <p:cNvSpPr/>
          <p:nvPr/>
        </p:nvSpPr>
        <p:spPr>
          <a:xfrm rot="155136">
            <a:off x="8839289" y="162515"/>
            <a:ext cx="2304643" cy="61903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atin typeface="Arial Rounded MT Bold" panose="020F0704030504030204" pitchFamily="34" charset="77"/>
              </a:rPr>
              <a:t>Objectifs</a:t>
            </a:r>
          </a:p>
        </p:txBody>
      </p:sp>
    </p:spTree>
    <p:extLst>
      <p:ext uri="{BB962C8B-B14F-4D97-AF65-F5344CB8AC3E}">
        <p14:creationId xmlns:p14="http://schemas.microsoft.com/office/powerpoint/2010/main" val="2481885345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3FE5799-FAA5-D56D-3652-35CFB76FF3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913182"/>
              </p:ext>
            </p:extLst>
          </p:nvPr>
        </p:nvGraphicFramePr>
        <p:xfrm>
          <a:off x="1504958" y="2822423"/>
          <a:ext cx="9915525" cy="2316320"/>
        </p:xfrm>
        <a:graphic>
          <a:graphicData uri="http://schemas.openxmlformats.org/drawingml/2006/table">
            <a:tbl>
              <a:tblPr/>
              <a:tblGrid>
                <a:gridCol w="494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6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Micro-entreprises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Jusqu’</a:t>
                      </a:r>
                      <a:r>
                        <a:rPr kumimoji="0" lang="fr-FR" altLang="ja-JP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à 9 salariés</a:t>
                      </a:r>
                      <a:endParaRPr kumimoji="0" lang="fr-FR" altLang="fr-FR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ＭＳ Ｐゴシック" panose="020B0600070205080204" pitchFamily="34" charset="-128"/>
                        <a:cs typeface="Segoe UI" panose="020B0502040204020203" pitchFamily="34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Petites entreprises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10 à 49 salariés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Moyennes entreprises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50 à 249 salariés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Grandes entreprises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≥ 250 salariés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43">
            <a:extLst>
              <a:ext uri="{FF2B5EF4-FFF2-40B4-BE49-F238E27FC236}">
                <a16:creationId xmlns:a16="http://schemas.microsoft.com/office/drawing/2014/main" id="{B8BA6857-55EF-1A7E-64D8-4BAB355E71DD}"/>
              </a:ext>
            </a:extLst>
          </p:cNvPr>
          <p:cNvGrpSpPr>
            <a:grpSpLocks/>
          </p:cNvGrpSpPr>
          <p:nvPr/>
        </p:nvGrpSpPr>
        <p:grpSpPr bwMode="auto">
          <a:xfrm>
            <a:off x="238127" y="2822423"/>
            <a:ext cx="1252543" cy="1721008"/>
            <a:chOff x="-99" y="1240"/>
            <a:chExt cx="789" cy="806"/>
          </a:xfrm>
        </p:grpSpPr>
        <p:sp>
          <p:nvSpPr>
            <p:cNvPr id="62504" name="AutoShape 39">
              <a:extLst>
                <a:ext uri="{FF2B5EF4-FFF2-40B4-BE49-F238E27FC236}">
                  <a16:creationId xmlns:a16="http://schemas.microsoft.com/office/drawing/2014/main" id="{A61C971A-8503-E380-7F04-CED205E50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" y="1240"/>
              <a:ext cx="165" cy="806"/>
            </a:xfrm>
            <a:prstGeom prst="leftBrace">
              <a:avLst>
                <a:gd name="adj1" fmla="val 4070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24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506" name="Text Box 41">
              <a:extLst>
                <a:ext uri="{FF2B5EF4-FFF2-40B4-BE49-F238E27FC236}">
                  <a16:creationId xmlns:a16="http://schemas.microsoft.com/office/drawing/2014/main" id="{94BE3CAE-9D67-F0F5-B6AB-E0BCD3B035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9" y="1500"/>
              <a:ext cx="690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buNone/>
              </a:pPr>
              <a:r>
                <a:rPr lang="fr-CH" altLang="fr-FR" dirty="0">
                  <a:latin typeface="Segoe UI" panose="020B0502040204020203" pitchFamily="34" charset="0"/>
                  <a:cs typeface="Segoe UI" panose="020B0502040204020203" pitchFamily="34" charset="0"/>
                </a:rPr>
                <a:t>PME</a:t>
              </a:r>
              <a:endParaRPr lang="fr-FR" altLang="fr-FR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5EBB3AC-5819-E031-1F85-83C32ECF5C1A}"/>
              </a:ext>
            </a:extLst>
          </p:cNvPr>
          <p:cNvSpPr txBox="1">
            <a:spLocks/>
          </p:cNvSpPr>
          <p:nvPr/>
        </p:nvSpPr>
        <p:spPr bwMode="auto">
          <a:xfrm>
            <a:off x="423332" y="210064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catégories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d’entreprises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AE100A-4C7E-93D8-23DB-12370DAD30B6}"/>
              </a:ext>
            </a:extLst>
          </p:cNvPr>
          <p:cNvSpPr txBox="1">
            <a:spLocks/>
          </p:cNvSpPr>
          <p:nvPr/>
        </p:nvSpPr>
        <p:spPr bwMode="auto">
          <a:xfrm>
            <a:off x="592665" y="1719271"/>
            <a:ext cx="10972800" cy="58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Selon le critère de la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taille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il est possible de distinguer :</a:t>
            </a:r>
          </a:p>
        </p:txBody>
      </p:sp>
    </p:spTree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9B243-7E72-6166-8875-CFCA8E366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5" name="Rectangle 3">
            <a:extLst>
              <a:ext uri="{FF2B5EF4-FFF2-40B4-BE49-F238E27FC236}">
                <a16:creationId xmlns:a16="http://schemas.microsoft.com/office/drawing/2014/main" id="{17E578A6-741A-64BE-7BA5-3A52246A32D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92664" y="1562105"/>
            <a:ext cx="11176001" cy="51704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Aft>
                <a:spcPts val="1800"/>
              </a:spcAft>
              <a:buNone/>
            </a:pP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Selon leur forme de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propriété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on distingue : 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entreprises privées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qui appartiennent à des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particuliers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et dont le but est le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profit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;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entreprises publiques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qui appartiennent à l’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État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et visent l’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intérêt général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;  </a:t>
            </a:r>
          </a:p>
          <a:p>
            <a:pPr eaLnBrk="1" hangingPunct="1">
              <a:lnSpc>
                <a:spcPct val="90000"/>
              </a:lnSpc>
              <a:spcAft>
                <a:spcPts val="1800"/>
              </a:spcAft>
            </a:pPr>
            <a:r>
              <a:rPr lang="fr-FR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entreprises mixtes ou semi-publiques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dont les capitaux sont détenus conjointement par l’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État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et par des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particuliers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fr-FR" altLang="fr-FR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8CA6667-6DE5-5501-295B-654E7C2CDEBF}"/>
              </a:ext>
            </a:extLst>
          </p:cNvPr>
          <p:cNvSpPr txBox="1">
            <a:spLocks/>
          </p:cNvSpPr>
          <p:nvPr/>
        </p:nvSpPr>
        <p:spPr bwMode="auto">
          <a:xfrm>
            <a:off x="423332" y="210064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catégories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d’entreprises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843386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5" grpId="0" build="p" bldLvl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F62C4-7A65-FD80-6FF4-65A848DD1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5" name="Rectangle 3">
            <a:extLst>
              <a:ext uri="{FF2B5EF4-FFF2-40B4-BE49-F238E27FC236}">
                <a16:creationId xmlns:a16="http://schemas.microsoft.com/office/drawing/2014/main" id="{176CF716-84F9-9091-167F-0473A9704EA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21209" y="1562105"/>
            <a:ext cx="11345333" cy="68103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Aft>
                <a:spcPts val="1800"/>
              </a:spcAft>
              <a:buNone/>
            </a:pP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Selon leur </a:t>
            </a:r>
            <a:r>
              <a:rPr lang="fr-FR" b="1" dirty="0">
                <a:latin typeface="Segoe UI" panose="020B0502040204020203" pitchFamily="34" charset="0"/>
                <a:cs typeface="Segoe UI" panose="020B0502040204020203" pitchFamily="34" charset="0"/>
              </a:rPr>
              <a:t>forme juridique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, on distingue :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EA1C10C-D6E6-0990-1FE3-169308FD3CF1}"/>
              </a:ext>
            </a:extLst>
          </p:cNvPr>
          <p:cNvSpPr txBox="1">
            <a:spLocks/>
          </p:cNvSpPr>
          <p:nvPr/>
        </p:nvSpPr>
        <p:spPr bwMode="auto">
          <a:xfrm>
            <a:off x="423332" y="210064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catégories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d’entreprises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23E2F1-63D1-EA8A-DFD2-A0C28E0BF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45" y="2243138"/>
            <a:ext cx="11788510" cy="428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45069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5F24A22-295D-4505-F041-F8C9820836F6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comptes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l’entreprise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4" name="Image 3" descr="Une image contenant texte, capture d’écran, ligne, Police&#10;&#10;Le contenu généré par l’IA peut être incorrect.">
            <a:extLst>
              <a:ext uri="{FF2B5EF4-FFF2-40B4-BE49-F238E27FC236}">
                <a16:creationId xmlns:a16="http://schemas.microsoft.com/office/drawing/2014/main" id="{277842EA-8A18-5C02-C6AF-F332C62C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3" y="1072490"/>
            <a:ext cx="11360734" cy="27814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4CFF65D-BD81-DABB-0E0C-9B4971836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5422869"/>
            <a:ext cx="11242966" cy="1209328"/>
          </a:xfrm>
          <a:prstGeom prst="rect">
            <a:avLst/>
          </a:prstGeom>
        </p:spPr>
      </p:pic>
      <p:pic>
        <p:nvPicPr>
          <p:cNvPr id="8" name="Image 7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B8A1503F-FC49-D250-C517-EFC99A684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11955"/>
            <a:ext cx="11255666" cy="141091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D12F817-51C2-82CF-1238-397AB6018138}"/>
              </a:ext>
            </a:extLst>
          </p:cNvPr>
          <p:cNvSpPr txBox="1">
            <a:spLocks/>
          </p:cNvSpPr>
          <p:nvPr/>
        </p:nvSpPr>
        <p:spPr bwMode="auto">
          <a:xfrm>
            <a:off x="423333" y="285939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comptes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l’entreprise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9D3FBA-A101-5CB2-3748-982A3921B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66" y="1279401"/>
            <a:ext cx="11643467" cy="54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87734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05DBE545-0A09-9A10-77DB-40D9091FE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06" y="1558926"/>
            <a:ext cx="11379785" cy="2406774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9D72051B-F484-13C0-E37B-143E01003C2C}"/>
              </a:ext>
            </a:extLst>
          </p:cNvPr>
          <p:cNvSpPr txBox="1">
            <a:spLocks/>
          </p:cNvSpPr>
          <p:nvPr/>
        </p:nvSpPr>
        <p:spPr bwMode="auto">
          <a:xfrm>
            <a:off x="423333" y="285939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Un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exemple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comptes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8" name="Image 7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84D0EB72-7EDC-7919-2B75-B00B6F5D4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31" y="4095687"/>
            <a:ext cx="11411536" cy="242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82551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cercle, Police&#10;&#10;Le contenu généré par l’IA peut être incorrect.">
            <a:extLst>
              <a:ext uri="{FF2B5EF4-FFF2-40B4-BE49-F238E27FC236}">
                <a16:creationId xmlns:a16="http://schemas.microsoft.com/office/drawing/2014/main" id="{33B7178C-D67E-5574-C748-97D9EAE76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241" y="1190626"/>
            <a:ext cx="7169518" cy="5581937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773CD9A-8D57-6339-B68B-45079A8559A1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macro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-environnement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9ABDD12-F246-B591-53F1-A0E9F81A3C36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723900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micro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-environnement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33C403-DE57-DC88-6E45-CA808BA29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36" y="1190626"/>
            <a:ext cx="11998128" cy="5172074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ercle, Police, diagramme&#10;&#10;Le contenu généré par l’IA peut être incorrect.">
            <a:extLst>
              <a:ext uri="{FF2B5EF4-FFF2-40B4-BE49-F238E27FC236}">
                <a16:creationId xmlns:a16="http://schemas.microsoft.com/office/drawing/2014/main" id="{8133841B-8574-9688-BFDC-30C4B807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1369"/>
          <a:stretch>
            <a:fillRect/>
          </a:stretch>
        </p:blipFill>
        <p:spPr>
          <a:xfrm>
            <a:off x="1917029" y="1099575"/>
            <a:ext cx="8357941" cy="573967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F577C98-FC6D-69AD-D439-00C441A3B6F3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1638300" lvl="2" indent="-723900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modèle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Saint-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Gall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09024413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72B0230-7D04-2877-F220-A89B61052984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1638300" lvl="2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éthique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l’entreprise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6" name="Image 5" descr="Une image contenant texte, capture d’écran, Police, cercle&#10;&#10;Le contenu généré par l’IA peut être incorrect.">
            <a:extLst>
              <a:ext uri="{FF2B5EF4-FFF2-40B4-BE49-F238E27FC236}">
                <a16:creationId xmlns:a16="http://schemas.microsoft.com/office/drawing/2014/main" id="{0D1AC052-2831-C3E7-6156-0BF6F1B80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150" y="942077"/>
            <a:ext cx="6779699" cy="588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47483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78C5981-05C7-BFF7-1528-5E1CE791A70B}"/>
              </a:ext>
            </a:extLst>
          </p:cNvPr>
          <p:cNvSpPr txBox="1"/>
          <p:nvPr/>
        </p:nvSpPr>
        <p:spPr>
          <a:xfrm>
            <a:off x="2359185" y="1068215"/>
            <a:ext cx="8742947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1200"/>
              </a:spcAft>
            </a:pPr>
            <a:r>
              <a:rPr lang="fr-FR" sz="3200" dirty="0">
                <a:solidFill>
                  <a:srgbClr val="009DA4"/>
                </a:solidFill>
                <a:latin typeface="Georgia" panose="02040502050405020303" pitchFamily="18" charset="0"/>
              </a:rPr>
              <a:t>« Certains considèrent l’entreprise privée comme un tigre prédateur à abattre ou une vache à traire. Peu y voient ce qu’elle est réellement : le cheval qui tire le char. » </a:t>
            </a:r>
          </a:p>
          <a:p>
            <a:pPr algn="r">
              <a:spcAft>
                <a:spcPts val="1200"/>
              </a:spcAft>
            </a:pPr>
            <a:r>
              <a:rPr lang="fr-FR" sz="3200" dirty="0">
                <a:solidFill>
                  <a:srgbClr val="009DA4"/>
                </a:solidFill>
                <a:latin typeface="Georgia" panose="02040502050405020303" pitchFamily="18" charset="0"/>
              </a:rPr>
              <a:t>Winston Churchill, 1874-1965</a:t>
            </a:r>
            <a:endParaRPr lang="fr-CH" sz="3200" dirty="0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031676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F71CB6-06B0-539E-CFB9-FA543B8DB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ED0600ED-276C-B15B-6D0A-2591847543C7}"/>
              </a:ext>
            </a:extLst>
          </p:cNvPr>
          <p:cNvSpPr/>
          <p:nvPr/>
        </p:nvSpPr>
        <p:spPr>
          <a:xfrm rot="21347790">
            <a:off x="2333994" y="2837869"/>
            <a:ext cx="7409709" cy="1726152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8BDECAB6-A00C-6E29-57A6-A7467902E0D0}"/>
              </a:ext>
            </a:extLst>
          </p:cNvPr>
          <p:cNvSpPr/>
          <p:nvPr/>
        </p:nvSpPr>
        <p:spPr>
          <a:xfrm rot="21347790">
            <a:off x="2391145" y="2780719"/>
            <a:ext cx="7409709" cy="1726152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88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marché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2DD9C96D-3919-1210-F6BA-10BC6FBB2AC8}"/>
              </a:ext>
            </a:extLst>
          </p:cNvPr>
          <p:cNvSpPr/>
          <p:nvPr/>
        </p:nvSpPr>
        <p:spPr>
          <a:xfrm>
            <a:off x="6108363" y="2201961"/>
            <a:ext cx="3141410" cy="61903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atin typeface="Arial Rounded MT Bold" panose="020F0704030504030204" pitchFamily="34" charset="77"/>
              </a:rPr>
              <a:t>L’entreprise</a:t>
            </a:r>
          </a:p>
        </p:txBody>
      </p:sp>
    </p:spTree>
    <p:extLst>
      <p:ext uri="{BB962C8B-B14F-4D97-AF65-F5344CB8AC3E}">
        <p14:creationId xmlns:p14="http://schemas.microsoft.com/office/powerpoint/2010/main" val="1627305105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17C3F4D-3ABA-E05F-4752-103E2863D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71613"/>
            <a:ext cx="5386917" cy="639762"/>
          </a:xfrm>
        </p:spPr>
        <p:txBody>
          <a:bodyPr/>
          <a:lstStyle/>
          <a:p>
            <a:pPr algn="ctr"/>
            <a:r>
              <a:rPr lang="fr-FR" sz="3600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vertus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5DD58B1-CBD5-5005-0111-9825E358E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285551"/>
            <a:ext cx="5386917" cy="39512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rgbClr val="009DA4"/>
              </a:buClr>
            </a:pPr>
            <a:r>
              <a:rPr 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Main invisible </a:t>
            </a: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buClr>
                <a:srgbClr val="009DA4"/>
              </a:buClr>
              <a:buNone/>
            </a:pP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En poursuivant son intérêt personnel, chacun contribue au bien de la société. 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rgbClr val="009DA4"/>
              </a:buClr>
            </a:pPr>
            <a:r>
              <a:rPr 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Concurrence</a:t>
            </a: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 : </a:t>
            </a: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buClr>
                <a:srgbClr val="009DA4"/>
              </a:buClr>
              <a:buNone/>
            </a:pP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La concurrence oblige chaque vendeur à proposer un « juste » prix.</a:t>
            </a:r>
          </a:p>
          <a:p>
            <a:endParaRPr lang="fr-CH" sz="280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370573F-1507-81B7-5ACE-DD7C8CDC7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8" y="1471613"/>
            <a:ext cx="5389033" cy="639762"/>
          </a:xfrm>
        </p:spPr>
        <p:txBody>
          <a:bodyPr/>
          <a:lstStyle/>
          <a:p>
            <a:pPr algn="ctr"/>
            <a:r>
              <a:rPr lang="fr-FR" sz="3600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limites 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B9F43D9E-7324-C089-36E3-A8017C2CF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8" y="2285551"/>
            <a:ext cx="5389033" cy="39512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rgbClr val="009DA4"/>
              </a:buClr>
            </a:pPr>
            <a:r>
              <a:rPr 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Biens non rentables </a:t>
            </a: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buClr>
                <a:srgbClr val="009DA4"/>
              </a:buClr>
              <a:buNone/>
            </a:pP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Le marché délaisse la production des biens utiles mais non rentables. 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Clr>
                <a:srgbClr val="009DA4"/>
              </a:buClr>
            </a:pPr>
            <a:r>
              <a:rPr 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Inégalités : </a:t>
            </a: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buClr>
                <a:srgbClr val="009DA4"/>
              </a:buClr>
              <a:buNone/>
            </a:pPr>
            <a:r>
              <a:rPr 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Le marché ne garantit pas une distribution souhaitable des richesses. </a:t>
            </a:r>
          </a:p>
          <a:p>
            <a:endParaRPr lang="fr-CH" sz="2800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BB30581-1297-E894-D233-2FE8DDF9D143}"/>
              </a:ext>
            </a:extLst>
          </p:cNvPr>
          <p:cNvSpPr txBox="1">
            <a:spLocks/>
          </p:cNvSpPr>
          <p:nvPr/>
        </p:nvSpPr>
        <p:spPr bwMode="auto">
          <a:xfrm>
            <a:off x="423333" y="328613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1638300" lvl="2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L’économie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marché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179096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D2AAE-1E77-8240-43F4-F85DB8E0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A1CC9A-8274-62FA-EA7C-464FD825BF53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1638300" lvl="2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différents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marchés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2" name="Image 1" descr="Une image contenant texte, dessin, art&#10;&#10;Le contenu généré par l’IA peut être incorrect.">
            <a:extLst>
              <a:ext uri="{FF2B5EF4-FFF2-40B4-BE49-F238E27FC236}">
                <a16:creationId xmlns:a16="http://schemas.microsoft.com/office/drawing/2014/main" id="{34F5C8CF-4034-BA9E-611F-29581E7C7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3" y="1101591"/>
            <a:ext cx="11691665" cy="564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79174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graphisme, capture d’écran, Graphique&#10;&#10;Le contenu généré par l’IA peut être incorrect.">
            <a:extLst>
              <a:ext uri="{FF2B5EF4-FFF2-40B4-BE49-F238E27FC236}">
                <a16:creationId xmlns:a16="http://schemas.microsoft.com/office/drawing/2014/main" id="{1A8069E9-B5AD-6DAF-2F37-6ACD396A54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165"/>
          <a:stretch>
            <a:fillRect/>
          </a:stretch>
        </p:blipFill>
        <p:spPr>
          <a:xfrm>
            <a:off x="-145984" y="-1"/>
            <a:ext cx="12456695" cy="6858001"/>
          </a:xfrm>
          <a:prstGeom prst="rect">
            <a:avLst/>
          </a:prstGeom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28B56479-7C4F-6501-2BF4-82DDBB4E2052}"/>
              </a:ext>
            </a:extLst>
          </p:cNvPr>
          <p:cNvSpPr/>
          <p:nvPr/>
        </p:nvSpPr>
        <p:spPr>
          <a:xfrm>
            <a:off x="5561155" y="2907791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956255693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08B4646-A4DF-B27B-AE63-7C537D4EA89B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0" lvl="2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La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concurrence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pure et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parfaite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BF6A363-2A14-796A-5826-EB42C42D5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00" y="1190626"/>
            <a:ext cx="11714999" cy="535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16593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9DF1B9B-F55A-6AF5-9D08-43AFB3135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712" y="924452"/>
            <a:ext cx="8842575" cy="5933548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2E69708D-96AA-F2F1-6CAF-8B4EE63C3E9B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0" lvl="2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structures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marché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habits, capture d’écran, Marque&#10;&#10;Le contenu généré par l’IA peut être incorrect.">
            <a:extLst>
              <a:ext uri="{FF2B5EF4-FFF2-40B4-BE49-F238E27FC236}">
                <a16:creationId xmlns:a16="http://schemas.microsoft.com/office/drawing/2014/main" id="{CC193596-A852-04BA-E6E8-23C5749D4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8445" cy="6858000"/>
          </a:xfrm>
          <a:prstGeom prst="rect">
            <a:avLst/>
          </a:prstGeom>
        </p:spPr>
      </p:pic>
      <p:sp>
        <p:nvSpPr>
          <p:cNvPr id="2" name="Bouton d’action : avant ou précédent 1">
            <a:hlinkClick r:id="rId3" highlightClick="1"/>
            <a:extLst>
              <a:ext uri="{FF2B5EF4-FFF2-40B4-BE49-F238E27FC236}">
                <a16:creationId xmlns:a16="http://schemas.microsoft.com/office/drawing/2014/main" id="{08F46B09-3B59-0A9D-1A01-92CF398FAAE4}"/>
              </a:ext>
            </a:extLst>
          </p:cNvPr>
          <p:cNvSpPr/>
          <p:nvPr/>
        </p:nvSpPr>
        <p:spPr>
          <a:xfrm>
            <a:off x="5561155" y="2907791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644215251"/>
      </p:ext>
    </p:extLst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ligne, diagramme, Tracé&#10;&#10;Le contenu généré par l’IA peut être incorrect.">
            <a:extLst>
              <a:ext uri="{FF2B5EF4-FFF2-40B4-BE49-F238E27FC236}">
                <a16:creationId xmlns:a16="http://schemas.microsoft.com/office/drawing/2014/main" id="{72E44363-2C21-53E8-16CD-9996B3FA8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2114"/>
          <a:stretch>
            <a:fillRect/>
          </a:stretch>
        </p:blipFill>
        <p:spPr>
          <a:xfrm>
            <a:off x="647701" y="1143316"/>
            <a:ext cx="9785140" cy="55836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342FEA93-6888-1275-BFE7-CF1201F65EBD}"/>
              </a:ext>
            </a:extLst>
          </p:cNvPr>
          <p:cNvSpPr txBox="1">
            <a:spLocks/>
          </p:cNvSpPr>
          <p:nvPr/>
        </p:nvSpPr>
        <p:spPr bwMode="auto">
          <a:xfrm>
            <a:off x="161925" y="47626"/>
            <a:ext cx="11868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0" lvl="2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modèle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l’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offre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et de la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demande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21696588"/>
      </p:ext>
    </p:extLst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9479BF8-4384-C0F3-27ED-899DD35439F2}"/>
              </a:ext>
            </a:extLst>
          </p:cNvPr>
          <p:cNvCxnSpPr>
            <a:cxnSpLocks/>
          </p:cNvCxnSpPr>
          <p:nvPr/>
        </p:nvCxnSpPr>
        <p:spPr>
          <a:xfrm flipH="1">
            <a:off x="422366" y="5878424"/>
            <a:ext cx="11347268" cy="0"/>
          </a:xfrm>
          <a:prstGeom prst="straightConnector1">
            <a:avLst/>
          </a:prstGeom>
          <a:ln w="3175">
            <a:solidFill>
              <a:srgbClr val="009DA4"/>
            </a:solidFill>
            <a:headEnd type="stealth" w="lg" len="lg"/>
            <a:tailEnd type="stealth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78E9291C-0579-410C-68F2-987335668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016" y="4974466"/>
            <a:ext cx="34528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Faible intervention de l’État dans l’économie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6F2AF8-FC1B-E6CA-9DBC-89D1411A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755" y="4942069"/>
            <a:ext cx="31765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Forte intervention de l’État dans l’économie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34DC7D0-2318-722E-4841-E190E028D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5613" y="5908220"/>
            <a:ext cx="21844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Capitalisme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pur et sauvage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9E40C76-52DC-3A39-EC5B-B2B29873A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6936" y="3903581"/>
            <a:ext cx="19651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Capitalisme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anglo-saxon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8B099C0-A126-1EE7-CBE5-9ED0F0705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1306" y="3920514"/>
            <a:ext cx="18662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Capitalisme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continental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07A562D-D21A-03B8-7A2A-F4C48147D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9289" y="3920514"/>
            <a:ext cx="18662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Capitalisme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nordique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95FF2C1-9A21-F9E2-3974-730FB1E5A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786" y="3903581"/>
            <a:ext cx="18662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Capitalisme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asiatique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D12A43D-280B-FF59-351A-B6E596A58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366" y="5947101"/>
            <a:ext cx="2064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Communisme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9B413C-29F5-D42D-30F7-730569EFA9B7}"/>
              </a:ext>
            </a:extLst>
          </p:cNvPr>
          <p:cNvSpPr/>
          <p:nvPr/>
        </p:nvSpPr>
        <p:spPr>
          <a:xfrm>
            <a:off x="422366" y="2119908"/>
            <a:ext cx="11347268" cy="1353853"/>
          </a:xfrm>
          <a:prstGeom prst="rect">
            <a:avLst/>
          </a:prstGeom>
          <a:solidFill>
            <a:schemeClr val="bg1"/>
          </a:solidFill>
          <a:ln w="38100">
            <a:solidFill>
              <a:srgbClr val="009DA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E5398213-1A04-0B08-EFBA-265A7494AAD5}"/>
              </a:ext>
            </a:extLst>
          </p:cNvPr>
          <p:cNvSpPr txBox="1">
            <a:spLocks/>
          </p:cNvSpPr>
          <p:nvPr/>
        </p:nvSpPr>
        <p:spPr bwMode="auto">
          <a:xfrm>
            <a:off x="422366" y="2319759"/>
            <a:ext cx="11347268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None/>
            </a:pPr>
            <a:r>
              <a:rPr lang="fr-FR" altLang="fr-FR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fr-FR" altLang="fr-FR" sz="2800" b="1" dirty="0">
                <a:solidFill>
                  <a:srgbClr val="009DA4"/>
                </a:solidFill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Capitalisme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= Système économique dans lequel les détenteurs de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capital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tirent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profit 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du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travail 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humain.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9D975044-06E8-B39D-F3A1-78A0AD98662D}"/>
              </a:ext>
            </a:extLst>
          </p:cNvPr>
          <p:cNvSpPr txBox="1">
            <a:spLocks/>
          </p:cNvSpPr>
          <p:nvPr/>
        </p:nvSpPr>
        <p:spPr bwMode="auto">
          <a:xfrm>
            <a:off x="423333" y="637890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0" lvl="2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types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de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capitalisme</a:t>
            </a:r>
            <a:endParaRPr lang="de-CH" altLang="fr-FR" sz="4800" b="1" dirty="0">
              <a:solidFill>
                <a:srgbClr val="009DA4"/>
              </a:solidFill>
              <a:latin typeface="Georgia" panose="02040502050405020303" pitchFamily="18" charset="0"/>
              <a:ea typeface="ＭＳ Ｐゴシック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  <p:bldP spid="17" grpId="0"/>
      <p:bldP spid="18" grpId="0"/>
      <p:bldP spid="19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Visage humain, verres, homme&#10;&#10;Le contenu généré par l’IA peut être incorrect.">
            <a:extLst>
              <a:ext uri="{FF2B5EF4-FFF2-40B4-BE49-F238E27FC236}">
                <a16:creationId xmlns:a16="http://schemas.microsoft.com/office/drawing/2014/main" id="{9D564C27-0D31-A1CE-03FD-E2D98FD96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841" y="847976"/>
            <a:ext cx="9320317" cy="601002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7D53773-4AF1-0FE9-33ED-F190A59188CD}"/>
              </a:ext>
            </a:extLst>
          </p:cNvPr>
          <p:cNvSpPr txBox="1">
            <a:spLocks/>
          </p:cNvSpPr>
          <p:nvPr/>
        </p:nvSpPr>
        <p:spPr bwMode="auto">
          <a:xfrm>
            <a:off x="423333" y="-104774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1638300" lvl="2" indent="-723900" defTabSz="914400" eaLnBrk="1" hangingPunct="1"/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origines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du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capitalisme</a:t>
            </a:r>
            <a:endParaRPr lang="de-CH" altLang="fr-FR" sz="4800" b="1" dirty="0">
              <a:latin typeface="Georgia" panose="02040502050405020303" pitchFamily="18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156742228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iel, bâtiment, dessin&#10;&#10;Le contenu généré par l’IA peut être incorrect.">
            <a:extLst>
              <a:ext uri="{FF2B5EF4-FFF2-40B4-BE49-F238E27FC236}">
                <a16:creationId xmlns:a16="http://schemas.microsoft.com/office/drawing/2014/main" id="{6E5A42E2-B61A-FD46-EC81-454B90F5A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94" y="591333"/>
            <a:ext cx="4787812" cy="4787812"/>
          </a:xfrm>
          <a:prstGeom prst="rect">
            <a:avLst/>
          </a:prstGeom>
        </p:spPr>
      </p:pic>
      <p:sp>
        <p:nvSpPr>
          <p:cNvPr id="5122" name="Titre 1">
            <a:extLst>
              <a:ext uri="{FF2B5EF4-FFF2-40B4-BE49-F238E27FC236}">
                <a16:creationId xmlns:a16="http://schemas.microsoft.com/office/drawing/2014/main" id="{C1068B1E-6089-863E-CBAB-BA3778FA5D77}"/>
              </a:ext>
            </a:extLst>
          </p:cNvPr>
          <p:cNvSpPr txBox="1">
            <a:spLocks/>
          </p:cNvSpPr>
          <p:nvPr/>
        </p:nvSpPr>
        <p:spPr bwMode="auto">
          <a:xfrm>
            <a:off x="1866734" y="13204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 dirty="0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L’</a:t>
            </a:r>
            <a:r>
              <a:rPr lang="fr-FR" altLang="fr-FR" sz="7200" b="1" dirty="0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entreprise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4E6420-DC5C-A55D-449E-EE15281E479C}"/>
              </a:ext>
            </a:extLst>
          </p:cNvPr>
          <p:cNvSpPr/>
          <p:nvPr/>
        </p:nvSpPr>
        <p:spPr>
          <a:xfrm>
            <a:off x="422366" y="4641010"/>
            <a:ext cx="11347268" cy="2084943"/>
          </a:xfrm>
          <a:prstGeom prst="rect">
            <a:avLst/>
          </a:prstGeom>
          <a:solidFill>
            <a:schemeClr val="bg1"/>
          </a:solidFill>
          <a:ln w="38100">
            <a:solidFill>
              <a:srgbClr val="009DA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5123" name="Espace réservé du contenu 3">
            <a:extLst>
              <a:ext uri="{FF2B5EF4-FFF2-40B4-BE49-F238E27FC236}">
                <a16:creationId xmlns:a16="http://schemas.microsoft.com/office/drawing/2014/main" id="{6BCBE71C-1C32-7CC4-2190-3B84C7E67B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5374" y="4796723"/>
            <a:ext cx="11347268" cy="1963737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fr-FR" altLang="fr-FR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fr-FR" altLang="fr-FR" sz="2800" b="1" dirty="0">
                <a:solidFill>
                  <a:srgbClr val="009DA4"/>
                </a:solidFill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Entreprise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= unité institutionnelle dont la fonction est de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produire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pour le marché, par la combinaison de moyens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humains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et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matériels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, des biens en vue de réaliser un </a:t>
            </a:r>
            <a:r>
              <a:rPr lang="fr-FR" altLang="fr-FR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profit</a:t>
            </a:r>
            <a:r>
              <a:rPr lang="fr-FR" altLang="fr-FR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ou de sauvegarder les intérêts d’u</a:t>
            </a:r>
            <a:r>
              <a:rPr lang="fr-FR" altLang="ja-JP" sz="2800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ne </a:t>
            </a:r>
            <a:r>
              <a:rPr lang="fr-FR" altLang="ja-JP" sz="2800" b="1" dirty="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collectivité</a:t>
            </a:r>
            <a:endParaRPr lang="fr-FR" altLang="fr-FR" sz="2800" b="1" dirty="0">
              <a:latin typeface="Segoe UI" panose="020B0502040204020203" pitchFamily="34" charset="0"/>
              <a:ea typeface="Calibri Light" panose="020F030202020403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0E5AE-24D3-7585-10FA-8F9F94CF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4AA2E015-CC1A-1C16-9327-4FE0BF51A66C}"/>
              </a:ext>
            </a:extLst>
          </p:cNvPr>
          <p:cNvSpPr/>
          <p:nvPr/>
        </p:nvSpPr>
        <p:spPr>
          <a:xfrm rot="21347790">
            <a:off x="470184" y="2126234"/>
            <a:ext cx="11251632" cy="2983043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807A2036-9FDD-D82B-D80B-8E7C8FD4D024}"/>
              </a:ext>
            </a:extLst>
          </p:cNvPr>
          <p:cNvSpPr/>
          <p:nvPr/>
        </p:nvSpPr>
        <p:spPr>
          <a:xfrm rot="21347790">
            <a:off x="527335" y="2069084"/>
            <a:ext cx="11251632" cy="2983043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84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économique simple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DDB6CCF-1F48-4412-048A-53D214D3F482}"/>
              </a:ext>
            </a:extLst>
          </p:cNvPr>
          <p:cNvSpPr/>
          <p:nvPr/>
        </p:nvSpPr>
        <p:spPr>
          <a:xfrm>
            <a:off x="7484003" y="1449569"/>
            <a:ext cx="3141410" cy="61903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atin typeface="Arial Rounded MT Bold" panose="020F0704030504030204" pitchFamily="34" charset="77"/>
              </a:rPr>
              <a:t>L’entreprise</a:t>
            </a:r>
          </a:p>
        </p:txBody>
      </p:sp>
    </p:spTree>
    <p:extLst>
      <p:ext uri="{BB962C8B-B14F-4D97-AF65-F5344CB8AC3E}">
        <p14:creationId xmlns:p14="http://schemas.microsoft.com/office/powerpoint/2010/main" val="888366567"/>
      </p:ext>
    </p:extLst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terrain de jeux, illustration, art&#10;&#10;Le contenu généré par l’IA peut être incorrect.">
            <a:extLst>
              <a:ext uri="{FF2B5EF4-FFF2-40B4-BE49-F238E27FC236}">
                <a16:creationId xmlns:a16="http://schemas.microsoft.com/office/drawing/2014/main" id="{4F2F1F60-AD9F-3A58-2694-51788D05A0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Bouton d’action : avant ou précédent 4">
            <a:hlinkClick r:id="rId3" highlightClick="1"/>
            <a:extLst>
              <a:ext uri="{FF2B5EF4-FFF2-40B4-BE49-F238E27FC236}">
                <a16:creationId xmlns:a16="http://schemas.microsoft.com/office/drawing/2014/main" id="{1A8FCEBE-77D1-D03D-44D6-A5A8555668A5}"/>
              </a:ext>
            </a:extLst>
          </p:cNvPr>
          <p:cNvSpPr/>
          <p:nvPr/>
        </p:nvSpPr>
        <p:spPr>
          <a:xfrm>
            <a:off x="5561155" y="2907791"/>
            <a:ext cx="1042416" cy="1042416"/>
          </a:xfrm>
          <a:prstGeom prst="actionButtonForwardNext">
            <a:avLst/>
          </a:prstGeom>
          <a:solidFill>
            <a:srgbClr val="009D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56696314"/>
      </p:ext>
    </p:extLst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maison&#10;&#10;Le contenu généré par l’IA peut être incorrect.">
            <a:extLst>
              <a:ext uri="{FF2B5EF4-FFF2-40B4-BE49-F238E27FC236}">
                <a16:creationId xmlns:a16="http://schemas.microsoft.com/office/drawing/2014/main" id="{D2BF885A-2339-1B43-E49B-0CE08E4A6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499" y="1066968"/>
            <a:ext cx="8509002" cy="5686638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D671FD4-651C-3F91-05BC-D46CE25C9E75}"/>
              </a:ext>
            </a:extLst>
          </p:cNvPr>
          <p:cNvSpPr txBox="1">
            <a:spLocks/>
          </p:cNvSpPr>
          <p:nvPr/>
        </p:nvSpPr>
        <p:spPr bwMode="auto">
          <a:xfrm>
            <a:off x="423333" y="47626"/>
            <a:ext cx="113453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marL="0" lvl="2" defTabSz="914400" eaLnBrk="1" hangingPunct="1"/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Le </a:t>
            </a:r>
            <a:r>
              <a:rPr lang="de-CH" altLang="fr-FR" sz="4800" b="1" dirty="0" err="1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circuit</a:t>
            </a:r>
            <a:r>
              <a:rPr lang="de-CH" altLang="fr-FR" sz="48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 err="1">
                <a:latin typeface="Georgia" panose="02040502050405020303" pitchFamily="18" charset="0"/>
                <a:ea typeface="ＭＳ Ｐゴシック"/>
              </a:rPr>
              <a:t>économique</a:t>
            </a:r>
            <a:r>
              <a:rPr lang="de-CH" altLang="fr-FR" sz="4800" b="1" dirty="0">
                <a:latin typeface="Georgia" panose="02040502050405020303" pitchFamily="18" charset="0"/>
                <a:ea typeface="ＭＳ Ｐゴシック"/>
              </a:rPr>
              <a:t> </a:t>
            </a:r>
            <a:r>
              <a:rPr lang="de-CH" altLang="fr-FR" sz="48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simple</a:t>
            </a:r>
          </a:p>
        </p:txBody>
      </p:sp>
    </p:spTree>
    <p:extLst>
      <p:ext uri="{BB962C8B-B14F-4D97-AF65-F5344CB8AC3E}">
        <p14:creationId xmlns:p14="http://schemas.microsoft.com/office/powerpoint/2010/main" val="1709172105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iel, bâtiment, dessin&#10;&#10;Le contenu généré par l’IA peut être incorrect.">
            <a:extLst>
              <a:ext uri="{FF2B5EF4-FFF2-40B4-BE49-F238E27FC236}">
                <a16:creationId xmlns:a16="http://schemas.microsoft.com/office/drawing/2014/main" id="{5569C3E7-BD47-5C6A-B1CE-C97466012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94" y="591333"/>
            <a:ext cx="4787812" cy="4787812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A867CA9-9EB8-A6CF-4F9C-8F131A6B7EFC}"/>
              </a:ext>
            </a:extLst>
          </p:cNvPr>
          <p:cNvSpPr txBox="1">
            <a:spLocks/>
          </p:cNvSpPr>
          <p:nvPr/>
        </p:nvSpPr>
        <p:spPr bwMode="auto">
          <a:xfrm>
            <a:off x="1866734" y="13204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 dirty="0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L’</a:t>
            </a:r>
            <a:r>
              <a:rPr lang="fr-FR" altLang="fr-FR" sz="7200" b="1" dirty="0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entreprise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AAC02D8A-AF9F-F4F1-8318-3621BAEBE371}"/>
              </a:ext>
            </a:extLst>
          </p:cNvPr>
          <p:cNvSpPr/>
          <p:nvPr/>
        </p:nvSpPr>
        <p:spPr>
          <a:xfrm rot="21347790">
            <a:off x="400785" y="5177859"/>
            <a:ext cx="3444645" cy="1206323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383525F-8CA2-4672-F047-5AEB30C4EA8A}"/>
              </a:ext>
            </a:extLst>
          </p:cNvPr>
          <p:cNvSpPr/>
          <p:nvPr/>
        </p:nvSpPr>
        <p:spPr>
          <a:xfrm rot="21347790">
            <a:off x="446536" y="5121245"/>
            <a:ext cx="3452847" cy="1206323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Les biens économiques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81FE6CC-9777-B4E1-4A8E-4CAADE245E77}"/>
              </a:ext>
            </a:extLst>
          </p:cNvPr>
          <p:cNvSpPr/>
          <p:nvPr/>
        </p:nvSpPr>
        <p:spPr>
          <a:xfrm rot="201548">
            <a:off x="4459565" y="5253633"/>
            <a:ext cx="3013780" cy="1239092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0A7A590A-BD63-7C6C-A26A-B47AC3CEB9B5}"/>
              </a:ext>
            </a:extLst>
          </p:cNvPr>
          <p:cNvSpPr/>
          <p:nvPr/>
        </p:nvSpPr>
        <p:spPr>
          <a:xfrm rot="201548">
            <a:off x="4516716" y="5196483"/>
            <a:ext cx="3013780" cy="1239092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marché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56DCF5-9BCB-EF9C-C9BC-69582CBB38CB}"/>
              </a:ext>
            </a:extLst>
          </p:cNvPr>
          <p:cNvSpPr/>
          <p:nvPr/>
        </p:nvSpPr>
        <p:spPr>
          <a:xfrm rot="21347790">
            <a:off x="8050686" y="4933614"/>
            <a:ext cx="3553959" cy="1656717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13A21221-63FE-189C-82A2-809FB296D45C}"/>
              </a:ext>
            </a:extLst>
          </p:cNvPr>
          <p:cNvSpPr/>
          <p:nvPr/>
        </p:nvSpPr>
        <p:spPr>
          <a:xfrm rot="21347790">
            <a:off x="8107837" y="4876464"/>
            <a:ext cx="3553959" cy="1656717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économique simple</a:t>
            </a:r>
          </a:p>
        </p:txBody>
      </p:sp>
    </p:spTree>
    <p:extLst>
      <p:ext uri="{BB962C8B-B14F-4D97-AF65-F5344CB8AC3E}">
        <p14:creationId xmlns:p14="http://schemas.microsoft.com/office/powerpoint/2010/main" val="41245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76A226-3B6E-18D3-5BFD-4CBF7D133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B784690-B4E3-349D-F02A-C4B042F7A341}"/>
              </a:ext>
            </a:extLst>
          </p:cNvPr>
          <p:cNvSpPr/>
          <p:nvPr/>
        </p:nvSpPr>
        <p:spPr>
          <a:xfrm rot="21347790">
            <a:off x="1180315" y="1998994"/>
            <a:ext cx="9593310" cy="3309232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3E0CA0-1C11-6122-303B-FE66267264F0}"/>
              </a:ext>
            </a:extLst>
          </p:cNvPr>
          <p:cNvSpPr/>
          <p:nvPr/>
        </p:nvSpPr>
        <p:spPr>
          <a:xfrm rot="21347790">
            <a:off x="1226045" y="1941844"/>
            <a:ext cx="9616152" cy="3309232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225" algn="ctr">
              <a:buClr>
                <a:schemeClr val="accent2"/>
              </a:buClr>
            </a:pPr>
            <a:r>
              <a:rPr lang="fr-FR" sz="96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Les biens économiques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7538A10-10E2-13BB-781B-EBA4DEA2489F}"/>
              </a:ext>
            </a:extLst>
          </p:cNvPr>
          <p:cNvSpPr/>
          <p:nvPr/>
        </p:nvSpPr>
        <p:spPr>
          <a:xfrm rot="155136">
            <a:off x="6893266" y="1401766"/>
            <a:ext cx="3141410" cy="61903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latin typeface="Arial Rounded MT Bold" panose="020F0704030504030204" pitchFamily="34" charset="77"/>
              </a:rPr>
              <a:t>L’entreprise</a:t>
            </a:r>
          </a:p>
        </p:txBody>
      </p:sp>
    </p:spTree>
    <p:extLst>
      <p:ext uri="{BB962C8B-B14F-4D97-AF65-F5344CB8AC3E}">
        <p14:creationId xmlns:p14="http://schemas.microsoft.com/office/powerpoint/2010/main" val="2596984560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bâtiment, plein air, Véhicule terrestre, maison&#10;&#10;Le contenu généré par l’IA peut être incorrect.">
            <a:extLst>
              <a:ext uri="{FF2B5EF4-FFF2-40B4-BE49-F238E27FC236}">
                <a16:creationId xmlns:a16="http://schemas.microsoft.com/office/drawing/2014/main" id="{C769BCDE-6AF2-FFE4-9BD5-4BA10AEA6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57" y="2454548"/>
            <a:ext cx="3075656" cy="3075656"/>
          </a:xfrm>
          <a:prstGeom prst="rect">
            <a:avLst/>
          </a:prstGeom>
        </p:spPr>
      </p:pic>
      <p:pic>
        <p:nvPicPr>
          <p:cNvPr id="5" name="Image 4" descr="Une image contenant ciel, bâtiment, dessin&#10;&#10;Le contenu généré par l’IA peut être incorrect.">
            <a:extLst>
              <a:ext uri="{FF2B5EF4-FFF2-40B4-BE49-F238E27FC236}">
                <a16:creationId xmlns:a16="http://schemas.microsoft.com/office/drawing/2014/main" id="{9CE5EB49-F6C6-F0E6-3CF3-7F6C4820C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828" y="1775792"/>
            <a:ext cx="4385414" cy="4385414"/>
          </a:xfrm>
          <a:prstGeom prst="rect">
            <a:avLst/>
          </a:prstGeom>
        </p:spPr>
      </p:pic>
      <p:grpSp>
        <p:nvGrpSpPr>
          <p:cNvPr id="2" name="Grouper 11">
            <a:extLst>
              <a:ext uri="{FF2B5EF4-FFF2-40B4-BE49-F238E27FC236}">
                <a16:creationId xmlns:a16="http://schemas.microsoft.com/office/drawing/2014/main" id="{BDB16EF7-5922-FAD9-9929-03AA09CA2DB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457575" y="3479941"/>
            <a:ext cx="4910138" cy="524817"/>
            <a:chOff x="3042491" y="2959172"/>
            <a:chExt cx="3800604" cy="402965"/>
          </a:xfrm>
        </p:grpSpPr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D4EFAC32-6944-156E-855A-439736C3EAF5}"/>
                </a:ext>
              </a:extLst>
            </p:cNvPr>
            <p:cNvCxnSpPr/>
            <p:nvPr/>
          </p:nvCxnSpPr>
          <p:spPr>
            <a:xfrm>
              <a:off x="3042491" y="3360918"/>
              <a:ext cx="3800604" cy="121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76" name="ZoneTexte 10">
              <a:extLst>
                <a:ext uri="{FF2B5EF4-FFF2-40B4-BE49-F238E27FC236}">
                  <a16:creationId xmlns:a16="http://schemas.microsoft.com/office/drawing/2014/main" id="{E04F4EF4-E080-92A3-4326-31373A9D5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5179" y="2959172"/>
              <a:ext cx="842735" cy="40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2800" b="1" dirty="0">
                  <a:solidFill>
                    <a:srgbClr val="009DA4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Biens</a:t>
              </a:r>
            </a:p>
          </p:txBody>
        </p:sp>
      </p:grpSp>
      <p:sp>
        <p:nvSpPr>
          <p:cNvPr id="7" name="Titre 1">
            <a:extLst>
              <a:ext uri="{FF2B5EF4-FFF2-40B4-BE49-F238E27FC236}">
                <a16:creationId xmlns:a16="http://schemas.microsoft.com/office/drawing/2014/main" id="{8D2D111A-77D8-6A45-58F8-94716E84FB54}"/>
              </a:ext>
            </a:extLst>
          </p:cNvPr>
          <p:cNvSpPr txBox="1">
            <a:spLocks/>
          </p:cNvSpPr>
          <p:nvPr/>
        </p:nvSpPr>
        <p:spPr bwMode="auto">
          <a:xfrm>
            <a:off x="1866734" y="13204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 dirty="0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L’</a:t>
            </a:r>
            <a:r>
              <a:rPr lang="fr-FR" altLang="fr-FR" sz="7200" b="1" dirty="0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entreprise</a:t>
            </a:r>
          </a:p>
        </p:txBody>
      </p:sp>
      <p:sp>
        <p:nvSpPr>
          <p:cNvPr id="8" name="ZoneTexte 10">
            <a:extLst>
              <a:ext uri="{FF2B5EF4-FFF2-40B4-BE49-F238E27FC236}">
                <a16:creationId xmlns:a16="http://schemas.microsoft.com/office/drawing/2014/main" id="{C731661B-4E2E-8C9B-D683-01F398AF507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780765" y="1947912"/>
            <a:ext cx="2025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Ressources</a:t>
            </a:r>
          </a:p>
        </p:txBody>
      </p:sp>
      <p:sp>
        <p:nvSpPr>
          <p:cNvPr id="9" name="ZoneTexte 10">
            <a:extLst>
              <a:ext uri="{FF2B5EF4-FFF2-40B4-BE49-F238E27FC236}">
                <a16:creationId xmlns:a16="http://schemas.microsoft.com/office/drawing/2014/main" id="{084E3A8C-58FB-9F2A-EDFD-36D4A31F04A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22951" y="1947912"/>
            <a:ext cx="1467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Besoins</a:t>
            </a:r>
          </a:p>
        </p:txBody>
      </p:sp>
      <p:sp>
        <p:nvSpPr>
          <p:cNvPr id="12" name="ZoneTexte 10">
            <a:extLst>
              <a:ext uri="{FF2B5EF4-FFF2-40B4-BE49-F238E27FC236}">
                <a16:creationId xmlns:a16="http://schemas.microsoft.com/office/drawing/2014/main" id="{724D6DE5-F996-5D8C-479C-9A0B78EE624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826690" y="5431449"/>
            <a:ext cx="1914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Entreprises</a:t>
            </a:r>
          </a:p>
        </p:txBody>
      </p:sp>
      <p:sp>
        <p:nvSpPr>
          <p:cNvPr id="13" name="ZoneTexte 10">
            <a:extLst>
              <a:ext uri="{FF2B5EF4-FFF2-40B4-BE49-F238E27FC236}">
                <a16:creationId xmlns:a16="http://schemas.microsoft.com/office/drawing/2014/main" id="{34C626E9-97DA-F3CC-4E66-137A5ACD796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68751" y="5431449"/>
            <a:ext cx="1632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Ménages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269DDAB8-1D6A-125D-28F2-C52063823A20}"/>
              </a:ext>
            </a:extLst>
          </p:cNvPr>
          <p:cNvSpPr/>
          <p:nvPr/>
        </p:nvSpPr>
        <p:spPr>
          <a:xfrm>
            <a:off x="228626" y="1338419"/>
            <a:ext cx="11880824" cy="5212571"/>
          </a:xfrm>
          <a:prstGeom prst="triangle">
            <a:avLst/>
          </a:prstGeom>
          <a:solidFill>
            <a:srgbClr val="7BC3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63AB753A-48CF-EB22-3587-AA5E20A050F7}"/>
              </a:ext>
            </a:extLst>
          </p:cNvPr>
          <p:cNvSpPr/>
          <p:nvPr/>
        </p:nvSpPr>
        <p:spPr>
          <a:xfrm>
            <a:off x="87337" y="1295745"/>
            <a:ext cx="11880824" cy="5212571"/>
          </a:xfrm>
          <a:prstGeom prst="triangle">
            <a:avLst/>
          </a:prstGeom>
          <a:solidFill>
            <a:srgbClr val="38B1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D3FB11B-595E-2FFD-B3F9-50850026E7F0}"/>
              </a:ext>
            </a:extLst>
          </p:cNvPr>
          <p:cNvSpPr txBox="1">
            <a:spLocks/>
          </p:cNvSpPr>
          <p:nvPr/>
        </p:nvSpPr>
        <p:spPr bwMode="auto">
          <a:xfrm>
            <a:off x="1992085" y="-290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eaLnBrk="1" hangingPunct="1"/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besoins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7F18B7E7-9032-EACD-F145-83EEA2A33671}"/>
              </a:ext>
            </a:extLst>
          </p:cNvPr>
          <p:cNvSpPr/>
          <p:nvPr/>
        </p:nvSpPr>
        <p:spPr>
          <a:xfrm>
            <a:off x="4112578" y="1295745"/>
            <a:ext cx="3833812" cy="1677427"/>
          </a:xfrm>
          <a:prstGeom prst="triangle">
            <a:avLst>
              <a:gd name="adj" fmla="val 50051"/>
            </a:avLst>
          </a:prstGeom>
          <a:solidFill>
            <a:srgbClr val="009DA4"/>
          </a:solidFill>
          <a:ln>
            <a:solidFill>
              <a:srgbClr val="009DA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324000" rtlCol="0" anchor="ctr"/>
          <a:lstStyle/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Besoins d’accomplissement</a:t>
            </a:r>
          </a:p>
        </p:txBody>
      </p:sp>
      <p:sp>
        <p:nvSpPr>
          <p:cNvPr id="10" name="Trapèze 9">
            <a:extLst>
              <a:ext uri="{FF2B5EF4-FFF2-40B4-BE49-F238E27FC236}">
                <a16:creationId xmlns:a16="http://schemas.microsoft.com/office/drawing/2014/main" id="{1A737D04-4B6C-A78A-9F97-042914CFE0D1}"/>
              </a:ext>
            </a:extLst>
          </p:cNvPr>
          <p:cNvSpPr/>
          <p:nvPr/>
        </p:nvSpPr>
        <p:spPr>
          <a:xfrm>
            <a:off x="98425" y="5744028"/>
            <a:ext cx="11860209" cy="764288"/>
          </a:xfrm>
          <a:prstGeom prst="trapezoid">
            <a:avLst>
              <a:gd name="adj" fmla="val 114136"/>
            </a:avLst>
          </a:prstGeom>
          <a:solidFill>
            <a:srgbClr val="009DA4"/>
          </a:solidFill>
          <a:ln>
            <a:solidFill>
              <a:srgbClr val="009DA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Besoins physiologiques</a:t>
            </a:r>
          </a:p>
        </p:txBody>
      </p:sp>
      <p:sp>
        <p:nvSpPr>
          <p:cNvPr id="2" name="Trapèze 1">
            <a:extLst>
              <a:ext uri="{FF2B5EF4-FFF2-40B4-BE49-F238E27FC236}">
                <a16:creationId xmlns:a16="http://schemas.microsoft.com/office/drawing/2014/main" id="{DC3A981F-1401-3F30-53F2-0D4214F2C597}"/>
              </a:ext>
            </a:extLst>
          </p:cNvPr>
          <p:cNvSpPr/>
          <p:nvPr/>
        </p:nvSpPr>
        <p:spPr>
          <a:xfrm>
            <a:off x="1103312" y="4860242"/>
            <a:ext cx="9858371" cy="764288"/>
          </a:xfrm>
          <a:prstGeom prst="trapezoid">
            <a:avLst>
              <a:gd name="adj" fmla="val 114136"/>
            </a:avLst>
          </a:prstGeom>
          <a:solidFill>
            <a:srgbClr val="009DA4"/>
          </a:solidFill>
          <a:ln>
            <a:solidFill>
              <a:srgbClr val="009DA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Besoins de sécurité</a:t>
            </a:r>
          </a:p>
        </p:txBody>
      </p:sp>
      <p:sp>
        <p:nvSpPr>
          <p:cNvPr id="6" name="Trapèze 5">
            <a:extLst>
              <a:ext uri="{FF2B5EF4-FFF2-40B4-BE49-F238E27FC236}">
                <a16:creationId xmlns:a16="http://schemas.microsoft.com/office/drawing/2014/main" id="{BA0CCE35-EBF9-473F-69E3-310F738929CC}"/>
              </a:ext>
            </a:extLst>
          </p:cNvPr>
          <p:cNvSpPr/>
          <p:nvPr/>
        </p:nvSpPr>
        <p:spPr>
          <a:xfrm>
            <a:off x="2085974" y="3976455"/>
            <a:ext cx="7886697" cy="786317"/>
          </a:xfrm>
          <a:prstGeom prst="trapezoid">
            <a:avLst>
              <a:gd name="adj" fmla="val 114136"/>
            </a:avLst>
          </a:prstGeom>
          <a:solidFill>
            <a:srgbClr val="009DA4"/>
          </a:solidFill>
          <a:ln>
            <a:solidFill>
              <a:srgbClr val="009DA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Besoins d’appartenance</a:t>
            </a:r>
          </a:p>
        </p:txBody>
      </p:sp>
      <p:sp>
        <p:nvSpPr>
          <p:cNvPr id="8" name="Trapèze 7">
            <a:extLst>
              <a:ext uri="{FF2B5EF4-FFF2-40B4-BE49-F238E27FC236}">
                <a16:creationId xmlns:a16="http://schemas.microsoft.com/office/drawing/2014/main" id="{5008E91A-B02B-3A53-F12B-91FBE527A194}"/>
              </a:ext>
            </a:extLst>
          </p:cNvPr>
          <p:cNvSpPr/>
          <p:nvPr/>
        </p:nvSpPr>
        <p:spPr>
          <a:xfrm>
            <a:off x="3119438" y="3092670"/>
            <a:ext cx="5824534" cy="764288"/>
          </a:xfrm>
          <a:prstGeom prst="trapezoid">
            <a:avLst>
              <a:gd name="adj" fmla="val 114136"/>
            </a:avLst>
          </a:prstGeom>
          <a:solidFill>
            <a:srgbClr val="009DA4"/>
          </a:solidFill>
          <a:ln>
            <a:solidFill>
              <a:srgbClr val="009DA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Segoe UI" panose="020B0502040204020203" pitchFamily="34" charset="0"/>
                <a:cs typeface="Segoe UI" panose="020B0502040204020203" pitchFamily="34" charset="0"/>
              </a:rPr>
              <a:t>Besoins d’estime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48C431-E706-FAE1-7379-B58B27BD9CD8}"/>
              </a:ext>
            </a:extLst>
          </p:cNvPr>
          <p:cNvSpPr txBox="1">
            <a:spLocks/>
          </p:cNvSpPr>
          <p:nvPr/>
        </p:nvSpPr>
        <p:spPr bwMode="auto">
          <a:xfrm>
            <a:off x="1992085" y="-290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anose="020B0600070205080204" pitchFamily="34" charset="-128"/>
                <a:cs typeface="ＭＳ Ｐゴシック" pitchFamily="30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anose="020B0600070205080204" pitchFamily="34" charset="-128"/>
                <a:cs typeface="ＭＳ Ｐゴシック" pitchFamily="30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0" charset="0"/>
                <a:ea typeface="ＭＳ Ｐゴシック" pitchFamily="30" charset="-128"/>
                <a:cs typeface="ＭＳ Ｐゴシック" pitchFamily="30" charset="-128"/>
              </a:defRPr>
            </a:lvl9pPr>
          </a:lstStyle>
          <a:p>
            <a:pPr eaLnBrk="1" hangingPunct="1"/>
            <a:r>
              <a:rPr lang="fr-FR" altLang="fr-FR" sz="6000" b="1" dirty="0">
                <a:latin typeface="Georgia" panose="02040502050405020303" pitchFamily="18" charset="0"/>
                <a:ea typeface="ＭＳ Ｐゴシック"/>
              </a:rPr>
              <a:t>Les</a:t>
            </a:r>
            <a:r>
              <a:rPr lang="fr-FR" altLang="fr-FR" sz="6000" b="1" dirty="0">
                <a:solidFill>
                  <a:schemeClr val="accent5"/>
                </a:solidFill>
                <a:latin typeface="Georgia" panose="02040502050405020303" pitchFamily="18" charset="0"/>
                <a:ea typeface="ＭＳ Ｐゴシック"/>
              </a:rPr>
              <a:t> </a:t>
            </a:r>
            <a:r>
              <a:rPr lang="fr-FR" altLang="fr-FR" sz="6000" b="1" dirty="0">
                <a:solidFill>
                  <a:srgbClr val="009DA4"/>
                </a:solidFill>
                <a:latin typeface="Georgia" panose="02040502050405020303" pitchFamily="18" charset="0"/>
                <a:ea typeface="ＭＳ Ｐゴシック"/>
              </a:rPr>
              <a:t>besoins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90F9A81-799F-B014-A9C4-A80949F7E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56" y="974907"/>
            <a:ext cx="10307488" cy="581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7432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977</Words>
  <Application>Microsoft Macintosh PowerPoint</Application>
  <PresentationFormat>Grand écran</PresentationFormat>
  <Paragraphs>162</Paragraphs>
  <Slides>42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50" baseType="lpstr">
      <vt:lpstr>Arial</vt:lpstr>
      <vt:lpstr>Arial Rounded MT Bold</vt:lpstr>
      <vt:lpstr>Calibri</vt:lpstr>
      <vt:lpstr>Calibri Light</vt:lpstr>
      <vt:lpstr>Georgia</vt:lpstr>
      <vt:lpstr>Segoe UI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biens</vt:lpstr>
      <vt:lpstr>Présentation PowerPoint</vt:lpstr>
      <vt:lpstr>Quelle solution allez-vous privilégier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Université de Fribourg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à l’économie politique</dc:title>
  <dc:creator>Luca Togni</dc:creator>
  <cp:lastModifiedBy>Alice Micheau</cp:lastModifiedBy>
  <cp:revision>7</cp:revision>
  <cp:lastPrinted>2023-09-28T06:56:29Z</cp:lastPrinted>
  <dcterms:created xsi:type="dcterms:W3CDTF">2011-08-31T06:57:16Z</dcterms:created>
  <dcterms:modified xsi:type="dcterms:W3CDTF">2026-08-26T13:31:34Z</dcterms:modified>
</cp:coreProperties>
</file>